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99" r:id="rId5"/>
    <p:sldId id="282" r:id="rId6"/>
    <p:sldId id="283" r:id="rId7"/>
    <p:sldId id="320" r:id="rId8"/>
    <p:sldId id="323" r:id="rId9"/>
    <p:sldId id="325" r:id="rId10"/>
    <p:sldId id="332" r:id="rId11"/>
    <p:sldId id="322" r:id="rId12"/>
    <p:sldId id="326" r:id="rId13"/>
    <p:sldId id="330" r:id="rId14"/>
    <p:sldId id="331" r:id="rId15"/>
    <p:sldId id="340" r:id="rId16"/>
    <p:sldId id="335" r:id="rId17"/>
    <p:sldId id="337" r:id="rId18"/>
    <p:sldId id="338" r:id="rId19"/>
    <p:sldId id="339" r:id="rId20"/>
    <p:sldId id="301" r:id="rId21"/>
    <p:sldId id="334" r:id="rId22"/>
    <p:sldId id="336" r:id="rId23"/>
    <p:sldId id="34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BF69"/>
    <a:srgbClr val="FE6100"/>
    <a:srgbClr val="8D63D0"/>
    <a:srgbClr val="05A1DA"/>
    <a:srgbClr val="00AEC5"/>
    <a:srgbClr val="000000"/>
    <a:srgbClr val="66E9A4"/>
    <a:srgbClr val="FBAE17"/>
    <a:srgbClr val="FFFF4D"/>
    <a:srgbClr val="FFD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08"/>
    <p:restoredTop sz="86977"/>
  </p:normalViewPr>
  <p:slideViewPr>
    <p:cSldViewPr snapToGrid="0">
      <p:cViewPr varScale="1">
        <p:scale>
          <a:sx n="300" d="100"/>
          <a:sy n="300" d="100"/>
        </p:scale>
        <p:origin x="289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392A3-C357-4017-87D8-045CA5E8034A}" type="datetimeFigureOut">
              <a:t>18/11/2024 R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3CC0F6-F59F-442C-ADF2-2638F47908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36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084515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E8F5D-4629-C9BA-945A-36CD0B96F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C33F45-89F1-2D84-FD97-CC778F9E47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9CBECE-AF34-4F54-FACF-9D03A8DB8A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9B985B-CD96-0C8E-E7D3-F59C994AF8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10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06527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6D26B-EB7B-BD5A-2B32-F0B772347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94ACD1-31A9-FADF-66A6-42192D5275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9A49AD-53FA-DC79-A425-B611704FB2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H" dirty="0"/>
              <a:t>3 robots with path finding and object detection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C8815-F553-1D59-78E9-06456BDB50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11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2127854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18F53-E32C-E558-A50B-2F3599660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D51F36-41D8-D76D-00F0-C99A5EAB2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D5BD9E-378F-1475-584C-E751E49B76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2905CE-AE98-46FF-CE76-A11B015085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12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7893110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4D097-1D24-1D53-B357-B4593B88F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D5508B-7B8C-A9C1-C313-D98A065491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2759A5-9A92-FAB4-C3C0-8C27298B8A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97992-26B3-6C14-AB9D-2D4A7DE48F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13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28732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A9525-CDD2-2035-A5EA-F9E278B1C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ED236D-28B6-652F-52D7-085B3BA96D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C2F7C4-A0C0-4CC3-8B86-BE5779936A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8A91F-4272-1EF5-5B3F-35FCA8A0C6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14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6984165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69A37-8B23-BAAF-6119-7B3AA606E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E2F9EF-4CF3-A0C4-3430-CF368F9EDA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BD8A25-4076-DE8B-9B5D-A364811BD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CD3A2-8433-FCCC-8D71-B1914E86EC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15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5964577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86965-F287-601F-9446-A756BED67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3D972F-21B2-BC1E-52F0-A4BE7CFBCA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C2AAC9-50DB-AEB5-DE94-7428C09E07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A10EE-49E5-44F9-9F15-FE403BBB83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16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4745491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MEASURING USING. PERFECT  SENSOR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T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No noise in the in the 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correlation converting velocity to position</a:t>
            </a:r>
            <a:endParaRPr lang="en-TH" dirty="0"/>
          </a:p>
          <a:p>
            <a:endParaRPr lang="en-TH" dirty="0"/>
          </a:p>
          <a:p>
            <a:r>
              <a:rPr lang="en-TH" dirty="0"/>
              <a:t>Justification using delta T </a:t>
            </a:r>
          </a:p>
          <a:p>
            <a:endParaRPr lang="en-TH" dirty="0"/>
          </a:p>
          <a:p>
            <a:r>
              <a:rPr lang="en-TH" dirty="0"/>
              <a:t>Q measure. </a:t>
            </a:r>
            <a:r>
              <a:rPr lang="en-US" dirty="0"/>
              <a:t>T</a:t>
            </a:r>
            <a:r>
              <a:rPr lang="en-TH" dirty="0"/>
              <a:t>he uncertainty of the system, time dependant, reduce the cummalatiuve affect (GOOD RESULTS)</a:t>
            </a:r>
          </a:p>
          <a:p>
            <a:endParaRPr lang="en-TH" dirty="0"/>
          </a:p>
          <a:p>
            <a:r>
              <a:rPr lang="en-TH" dirty="0"/>
              <a:t>R is independ</a:t>
            </a:r>
            <a:r>
              <a:rPr lang="en-US" dirty="0"/>
              <a:t>e</a:t>
            </a:r>
            <a:r>
              <a:rPr lang="en-TH" dirty="0"/>
              <a:t>nt from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17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012119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BE30F-2AEA-19F9-4070-2B2BB8B4A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3B242A-3B3B-B0D6-6FA9-ECC904ADA1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7110B2-7410-99BA-C76D-8E8A5DBC0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7819A-89A9-A492-60A9-3BC6FCF9A4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18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819812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26F549-69BB-FFA7-89C0-5CB00F306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20797D-7B11-C67C-EF04-865BC0F9E5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74D1AA-6D97-83DE-21F5-875A9EAE9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4471D-8CAA-AFA2-08E4-176D85EA63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19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490252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H" dirty="0"/>
              <a:t>- Talk about adapting the existing problem with our project </a:t>
            </a:r>
          </a:p>
          <a:p>
            <a:r>
              <a:rPr lang="en-TH" dirty="0"/>
              <a:t>- </a:t>
            </a:r>
            <a:r>
              <a:rPr lang="en-US" dirty="0"/>
              <a:t>R</a:t>
            </a:r>
            <a:r>
              <a:rPr lang="en-TH" dirty="0"/>
              <a:t>eduction it to fits the needs of this project</a:t>
            </a:r>
          </a:p>
          <a:p>
            <a:r>
              <a:rPr lang="en-TH" dirty="0"/>
              <a:t>- </a:t>
            </a:r>
            <a:r>
              <a:rPr lang="en-US" dirty="0"/>
              <a:t>The input and output of the simulation, constraints and </a:t>
            </a:r>
            <a:r>
              <a:rPr lang="en-US" dirty="0" err="1"/>
              <a:t>wh</a:t>
            </a:r>
            <a:r>
              <a:rPr lang="en-US" dirty="0"/>
              <a:t>, talk about extended </a:t>
            </a:r>
            <a:r>
              <a:rPr lang="en-US" dirty="0" err="1"/>
              <a:t>kalamn</a:t>
            </a:r>
            <a:r>
              <a:rPr lang="en-US" dirty="0"/>
              <a:t> filter due to trig function</a:t>
            </a:r>
            <a:endParaRPr lang="en-TH" dirty="0"/>
          </a:p>
          <a:p>
            <a:r>
              <a:rPr lang="en-TH" dirty="0"/>
              <a:t>- Initiall issue of the result yielding good results due ot not using the prediction via prediction (USE human analogey)</a:t>
            </a:r>
          </a:p>
          <a:p>
            <a:r>
              <a:rPr lang="en-TH" dirty="0"/>
              <a:t>- </a:t>
            </a:r>
            <a:r>
              <a:rPr lang="en-US" dirty="0"/>
              <a:t>F</a:t>
            </a:r>
            <a:r>
              <a:rPr lang="en-TH" dirty="0"/>
              <a:t>low chart of the logic of the kalman filter </a:t>
            </a:r>
          </a:p>
          <a:p>
            <a:r>
              <a:rPr lang="en-TH" dirty="0"/>
              <a:t>- </a:t>
            </a:r>
            <a:r>
              <a:rPr lang="en-US" dirty="0"/>
              <a:t>T</a:t>
            </a:r>
            <a:r>
              <a:rPr lang="en-TH" dirty="0"/>
              <a:t>he result wh</a:t>
            </a:r>
            <a:r>
              <a:rPr lang="en-US" dirty="0" err="1"/>
              <a:t>ic</a:t>
            </a:r>
            <a:r>
              <a:rPr lang="en-TH" dirty="0"/>
              <a:t>h it yield with mean squared erro </a:t>
            </a:r>
          </a:p>
          <a:p>
            <a:endParaRPr lang="en-TH" dirty="0"/>
          </a:p>
          <a:p>
            <a:endParaRPr lang="en-TH" dirty="0"/>
          </a:p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2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2940450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9E4BA8-97F1-AFF0-4A0E-37C95343C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4CAD35-BD4A-DE8A-B54C-50F6A43529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96C4D3-CB91-3D42-8BFB-ACFA145E8B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SAY EDUCATED GUESS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Most good manufacture should have these figures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095950-B473-4C53-9576-354F871212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20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547788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3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384971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D6573-FFB8-4A1D-C22B-E17647E87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F6147B-5ADE-B45C-F226-65DD79540B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42D6AE-B8D0-EF20-C409-3843B0EBC4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43796E-33B2-26FE-69C9-A5392D3B91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4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70813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F0066A-16D6-CFC4-3327-B8C981A3D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1384C4-72C6-37C4-ACEE-D69DC85CC4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64EFF4-B756-8B51-4599-35D4311683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9A2A5-2392-E9B8-F56E-EB03382314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5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635666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45410-E5B0-6C3B-3D38-43F6B20F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4000C9-604C-B031-05E8-9FE98B5865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C52971-4695-74FB-776A-366EBE406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CCD784-8893-A7EA-2833-2BC9ECFBD0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6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568677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6AC9C-393F-0B6A-B493-C37C6545D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5DA883-8B7A-0DFC-0922-9C912C4703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34754E-9EA3-5B27-09DD-AEB28A3450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CBEAC-E47B-FC4C-7961-16570D2D9F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7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976809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85071-701B-69CF-7303-6E8AEAE7D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E3D7C9-FD6B-EC72-4E1A-523832A73E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8E3265-BD3E-D3D5-952D-15830728CE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94032-03E8-62F2-98F1-BADFB300DB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8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036942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A192E-7BD0-EEF3-FB8E-4D32C8FD6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D06A7E-27A7-D782-7F61-AE144D5EE1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8CA570-B72A-4FA5-4562-6840C18D96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4C20-F03A-B640-866A-00DD1F1E48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CC0F6-F59F-442C-ADF2-2638F47908EC}" type="slidenum">
              <a:rPr lang="en-TH" smtClean="0"/>
              <a:t>9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654398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AA6D0-BF88-434B-E2BF-98D8D0FE8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6BDE25-4972-897E-2F25-C7ED22BEC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FA239-5781-10F2-0FEE-3AF7BE202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B406D-4070-6048-95EA-7065DDA9D0EA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1632D-2D5C-54CA-D89C-882C93421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FF0AB-8FAD-6025-8645-9BD098352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100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BBA21-13B0-5607-73F7-1EF31027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6E00A-BF41-2F95-654B-854758EDD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734AD-62B8-F1C7-893F-06C0E3C74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BE96-8FB4-FF4C-8365-77E711994776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676D1-AC94-CC34-23FF-DE16E38C8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4AD26-F59C-E0FF-9F46-E277C2007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6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B3B411-A1D8-EDF2-2A28-23F0BFA67F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2EA4FE-EA15-1ABF-BDBA-B92FBA301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E3E30-32C8-3DCA-7DA3-14C83A2D0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6850A-7670-FB48-9C41-C2C48F7DF074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88EDF-92E4-D0A3-4757-110C28AE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F8225-3993-2F48-BEB4-29E4DE5A5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0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EA2BF-E227-248A-5108-6F2D2F019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E7428-E218-50B6-39C7-EC9A017FE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E882E-F627-4D03-7392-0F5A9050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1494-FDFD-AE48-9391-94684BB4888C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45C31-44E7-C4B8-95A5-F0FB6B329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3405A-921E-7EFA-1A48-12DE4E05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71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A2FB-66D7-E558-51CA-282DFD7DF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5E22B-76E8-5AE1-710E-B3740018A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3677D-02D1-8E2F-D96D-E624D715C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A67D-E512-1B40-945A-A58D7C421B49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96CFF-6A84-C51F-BAF4-EBD0305DD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0612F-B912-D358-D416-AD0CCF91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19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92D59-ED26-0661-CF54-0C0A93B31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62A0B-F0C5-35B8-D099-6F96A953D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E2B8A-99DD-5B7F-AF39-11740EE1E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A7DCDC-B634-3A8C-C8BC-FAE1F7B90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47CF-E403-5F44-A3F0-CB83CE904433}" type="datetime1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36D59-C52A-CD94-15F5-BD2918E2B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C9BF9-FCEF-8643-2F4B-75F779171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8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01CDC-CAD9-D112-3412-D768C4D6E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53757-839A-665E-8FD9-D1BCFD9082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A12299-C0A1-DE46-0265-CD303E59D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B969AC-4067-20FB-F54A-DFC5D2F93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3B2353-4440-B91E-5A2F-604107E44F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2C8119-ED1A-45CB-CC51-823214C6E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BEC05-CC17-EA4D-A0D1-543A14A309A7}" type="datetime1">
              <a:rPr lang="en-US" smtClean="0"/>
              <a:t>11/18/24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87BE76-F425-5C1E-F932-06808BD97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5B67BF-2F39-7F6E-F131-8267E279B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396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1F173-87B7-C619-AED8-81ACDE2E5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D7E265-5861-1256-9A21-635BF469A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7FFC-4674-7146-BFBE-FC5A73BF4240}" type="datetime1">
              <a:rPr lang="en-US" smtClean="0"/>
              <a:t>11/18/24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840D1B-0002-25E9-1F40-F15179C60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96DC0-308F-981D-926D-287ED63FB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73E602-8989-6922-C4D5-C4C28A983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E7FBF-ACB3-4C40-8596-F7816A7C9996}" type="datetime1">
              <a:rPr lang="en-US" smtClean="0"/>
              <a:t>11/18/24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61AA75-4880-D18B-97AE-3657031D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5CB21-3ECB-3E22-D429-A07F185D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83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7A79D-C75B-11FA-14B1-D8DB1B7C0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3F90-9AB4-FF8F-689E-3FF472FE8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BB8AEC-AAF0-6DF2-985D-504FD1295D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2A9B8-EC97-3DE1-6C7C-5A2B17084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4CCC-B3CE-2449-AAB6-CCF9526B82CC}" type="datetime1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CD8F5-4519-FB4F-5404-3C5B7F762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B9D8D-604F-83BD-4618-91D828704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683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A61F1-984B-72BF-3756-8197B9A7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A6651-30F5-5407-F9EC-EB1646DE88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43A03-2525-D0DE-A412-538A15C54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F878E-E80B-69BB-8F8B-524F80DFF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49A5B-2D63-8E43-9922-21EDDA078F50}" type="datetime1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E51CED-E7CA-FA57-2F40-00298648B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97B76-92D9-4D8C-1A0E-4FB2DA36F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466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6C7C10-CDC6-626B-CD81-BE94E9643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4481A-2B99-3251-8CB6-4777A66D8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059BC-327B-55FF-88F4-432D08035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3435E-F753-9344-9ED6-6986B3AF81D1}" type="datetime1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5E25F-A26D-D566-CD35-AD16EA79A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AF604-7823-9941-47D5-270ECC7FD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C60D-DB08-4080-88BC-9F5B0BD2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538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0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17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0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1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0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21.png"/><Relationship Id="rId5" Type="http://schemas.openxmlformats.org/officeDocument/2006/relationships/image" Target="../media/image22.png"/><Relationship Id="rId10" Type="http://schemas.openxmlformats.org/officeDocument/2006/relationships/image" Target="../media/image19.pn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0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1.png"/><Relationship Id="rId5" Type="http://schemas.openxmlformats.org/officeDocument/2006/relationships/image" Target="../media/image23.png"/><Relationship Id="rId10" Type="http://schemas.openxmlformats.org/officeDocument/2006/relationships/image" Target="../media/image19.pn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png"/><Relationship Id="rId3" Type="http://schemas.openxmlformats.org/officeDocument/2006/relationships/image" Target="../media/image20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openxmlformats.org/officeDocument/2006/relationships/image" Target="../media/image23.png"/><Relationship Id="rId10" Type="http://schemas.openxmlformats.org/officeDocument/2006/relationships/image" Target="../media/image26.png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4.png"/><Relationship Id="rId3" Type="http://schemas.openxmlformats.org/officeDocument/2006/relationships/image" Target="../media/image32.png"/><Relationship Id="rId7" Type="http://schemas.openxmlformats.org/officeDocument/2006/relationships/image" Target="../media/image38.png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11" Type="http://schemas.openxmlformats.org/officeDocument/2006/relationships/image" Target="../media/image36.png"/><Relationship Id="rId5" Type="http://schemas.openxmlformats.org/officeDocument/2006/relationships/image" Target="../media/image33.png"/><Relationship Id="rId10" Type="http://schemas.openxmlformats.org/officeDocument/2006/relationships/image" Target="../media/image34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0B96D04-2FC7-3DF3-EE74-676BA03453EB}"/>
              </a:ext>
            </a:extLst>
          </p:cNvPr>
          <p:cNvSpPr txBox="1">
            <a:spLocks/>
          </p:cNvSpPr>
          <p:nvPr/>
        </p:nvSpPr>
        <p:spPr>
          <a:xfrm>
            <a:off x="1366735" y="1889480"/>
            <a:ext cx="9458529" cy="9669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rgbClr val="FFFF4D"/>
                </a:solidFill>
                <a:latin typeface="Dosis ExtraBold" pitchFamily="2" charset="77"/>
              </a:rPr>
              <a:t>  Kalman Filter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49AB1C9-1F09-00E3-1B54-45631E55CCA9}"/>
              </a:ext>
            </a:extLst>
          </p:cNvPr>
          <p:cNvSpPr txBox="1">
            <a:spLocks/>
          </p:cNvSpPr>
          <p:nvPr/>
        </p:nvSpPr>
        <p:spPr>
          <a:xfrm>
            <a:off x="1567714" y="3222702"/>
            <a:ext cx="9257550" cy="6980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Dosis SemiBold" pitchFamily="2" charset="77"/>
              </a:rPr>
              <a:t>SARA Class Project</a:t>
            </a:r>
          </a:p>
          <a:p>
            <a:pPr algn="ctr"/>
            <a:r>
              <a:rPr lang="en-US" sz="3600" dirty="0">
                <a:latin typeface="Dosis SemiBold" pitchFamily="2" charset="77"/>
              </a:rPr>
              <a:t>6438079621 Tinapat Game Limsila</a:t>
            </a:r>
          </a:p>
          <a:p>
            <a:pPr algn="ctr"/>
            <a:r>
              <a:rPr lang="en-US" sz="3600" dirty="0">
                <a:latin typeface="Dosis SemiBold" pitchFamily="2" charset="77"/>
              </a:rPr>
              <a:t>Chulalongkorn University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325CC4-0D02-4DB6-9753-2EA3C1162341}"/>
              </a:ext>
            </a:extLst>
          </p:cNvPr>
          <p:cNvSpPr/>
          <p:nvPr/>
        </p:nvSpPr>
        <p:spPr>
          <a:xfrm rot="10800000" flipV="1">
            <a:off x="1567714" y="2832486"/>
            <a:ext cx="10080000" cy="45719"/>
          </a:xfrm>
          <a:prstGeom prst="roundRect">
            <a:avLst/>
          </a:prstGeom>
          <a:gradFill>
            <a:gsLst>
              <a:gs pos="12000">
                <a:schemeClr val="bg1"/>
              </a:gs>
              <a:gs pos="89000">
                <a:schemeClr val="tx1">
                  <a:lumMod val="8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A56AD4-33E1-8A34-B1F2-F9A42220079E}"/>
              </a:ext>
            </a:extLst>
          </p:cNvPr>
          <p:cNvSpPr txBox="1"/>
          <p:nvPr/>
        </p:nvSpPr>
        <p:spPr>
          <a:xfrm>
            <a:off x="9680028" y="33107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CB32C-FEA3-875B-2EE4-E47EBF6A5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02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DCD69-923E-3CC4-9456-5120856C6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90D729C8-DB04-9118-9CB8-6DDF33652B36}"/>
              </a:ext>
            </a:extLst>
          </p:cNvPr>
          <p:cNvSpPr txBox="1">
            <a:spLocks/>
          </p:cNvSpPr>
          <p:nvPr/>
        </p:nvSpPr>
        <p:spPr>
          <a:xfrm>
            <a:off x="1795142" y="56945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</a:t>
            </a:r>
          </a:p>
        </p:txBody>
      </p:sp>
      <p:sp>
        <p:nvSpPr>
          <p:cNvPr id="10" name="Subtitle 4">
            <a:extLst>
              <a:ext uri="{FF2B5EF4-FFF2-40B4-BE49-F238E27FC236}">
                <a16:creationId xmlns:a16="http://schemas.microsoft.com/office/drawing/2014/main" id="{A44D635C-B2D4-4373-6C9C-5FF17F14059B}"/>
              </a:ext>
            </a:extLst>
          </p:cNvPr>
          <p:cNvSpPr txBox="1">
            <a:spLocks/>
          </p:cNvSpPr>
          <p:nvPr/>
        </p:nvSpPr>
        <p:spPr>
          <a:xfrm>
            <a:off x="7036859" y="56945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Noise (Q)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CCF60A9A-9191-8866-0A58-3A9F4C06073D}"/>
              </a:ext>
            </a:extLst>
          </p:cNvPr>
          <p:cNvSpPr txBox="1">
            <a:spLocks/>
          </p:cNvSpPr>
          <p:nvPr/>
        </p:nvSpPr>
        <p:spPr>
          <a:xfrm>
            <a:off x="7006902" y="735902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Kalman Filter 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57DB9F54-8F38-E691-AEA3-22E25543C10C}"/>
              </a:ext>
            </a:extLst>
          </p:cNvPr>
          <p:cNvSpPr txBox="1">
            <a:spLocks/>
          </p:cNvSpPr>
          <p:nvPr/>
        </p:nvSpPr>
        <p:spPr>
          <a:xfrm>
            <a:off x="1182603" y="3630185"/>
            <a:ext cx="458056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&amp; Sensor Noise (Q,R)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BA3A639-DEF1-D258-823E-87A4D157E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10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641CD2-C494-846E-29C8-587D814EBEDF}"/>
              </a:ext>
            </a:extLst>
          </p:cNvPr>
          <p:cNvSpPr txBox="1"/>
          <p:nvPr/>
        </p:nvSpPr>
        <p:spPr>
          <a:xfrm>
            <a:off x="6426579" y="4544228"/>
            <a:ext cx="4649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dirty="0"/>
              <a:t>- Adding lots of noise, encoder of the left wheel</a:t>
            </a:r>
          </a:p>
          <a:p>
            <a:r>
              <a:rPr lang="en-TH" dirty="0"/>
              <a:t>- Radians per second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7169F0-F718-A0E9-76D5-A87811A01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602" y="4074489"/>
            <a:ext cx="4580560" cy="20859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71CED9-B0E6-82A9-8456-F5EAEED69F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2602" y="939946"/>
            <a:ext cx="4583209" cy="20445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7A6001-73C8-5536-6554-3EEC9CA393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2097" y="956255"/>
            <a:ext cx="4535040" cy="204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0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A99A3-602E-6FE7-B0CC-E760FF8EC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72BBDDEB-D365-5DF1-E5BB-2131A04CF2B2}"/>
              </a:ext>
            </a:extLst>
          </p:cNvPr>
          <p:cNvSpPr txBox="1">
            <a:spLocks/>
          </p:cNvSpPr>
          <p:nvPr/>
        </p:nvSpPr>
        <p:spPr>
          <a:xfrm>
            <a:off x="1795142" y="56945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</a:t>
            </a:r>
          </a:p>
        </p:txBody>
      </p:sp>
      <p:sp>
        <p:nvSpPr>
          <p:cNvPr id="10" name="Subtitle 4">
            <a:extLst>
              <a:ext uri="{FF2B5EF4-FFF2-40B4-BE49-F238E27FC236}">
                <a16:creationId xmlns:a16="http://schemas.microsoft.com/office/drawing/2014/main" id="{FB62D451-1C7E-7E14-58DD-BCAA67C3408E}"/>
              </a:ext>
            </a:extLst>
          </p:cNvPr>
          <p:cNvSpPr txBox="1">
            <a:spLocks/>
          </p:cNvSpPr>
          <p:nvPr/>
        </p:nvSpPr>
        <p:spPr>
          <a:xfrm>
            <a:off x="7036859" y="56945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Noise (Q)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F5897F00-6EBC-C6A9-DEBD-B6F417F720BC}"/>
              </a:ext>
            </a:extLst>
          </p:cNvPr>
          <p:cNvSpPr txBox="1">
            <a:spLocks/>
          </p:cNvSpPr>
          <p:nvPr/>
        </p:nvSpPr>
        <p:spPr>
          <a:xfrm>
            <a:off x="7011420" y="365570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Kalman Filter for (Q,R) 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7B946ECC-3104-B683-B554-B9B0BDAFBB4B}"/>
              </a:ext>
            </a:extLst>
          </p:cNvPr>
          <p:cNvSpPr txBox="1">
            <a:spLocks/>
          </p:cNvSpPr>
          <p:nvPr/>
        </p:nvSpPr>
        <p:spPr>
          <a:xfrm>
            <a:off x="1182603" y="3630185"/>
            <a:ext cx="458056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&amp; Sensor Noise (Q,R)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1030B8-C044-BB7E-3C9B-3A03EEB17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11</a:t>
            </a:fld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0E96AF2-678B-431C-3F88-3122DF0E47F4}"/>
              </a:ext>
            </a:extLst>
          </p:cNvPr>
          <p:cNvSpPr/>
          <p:nvPr/>
        </p:nvSpPr>
        <p:spPr>
          <a:xfrm>
            <a:off x="12998266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FFEAA1-4D38-3950-106A-2D52BD5FD28D}"/>
              </a:ext>
            </a:extLst>
          </p:cNvPr>
          <p:cNvSpPr/>
          <p:nvPr/>
        </p:nvSpPr>
        <p:spPr>
          <a:xfrm>
            <a:off x="12192000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557C2C-67BF-BA0C-3014-8E2052F978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602" y="4074489"/>
            <a:ext cx="4580560" cy="20859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E0A307-1068-0126-CC6E-06548D245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6042" y="4071392"/>
            <a:ext cx="4601095" cy="20859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DD7357-9AF2-D766-6270-31BC230783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2602" y="939946"/>
            <a:ext cx="4583209" cy="20445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D4208F-FB0F-9DF1-B6D7-8A0CC224FE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2097" y="956255"/>
            <a:ext cx="4535040" cy="204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462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2F00D-5629-5F2C-77FE-2142AF4F8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8BCFC65B-B0D7-48D9-159B-AB984CF114F7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937DFDD-8704-B741-2064-1679CA40B6D0}"/>
                  </a:ext>
                </a:extLst>
              </p:cNvPr>
              <p:cNvSpPr txBox="1"/>
              <p:nvPr/>
            </p:nvSpPr>
            <p:spPr>
              <a:xfrm>
                <a:off x="590446" y="6876608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937DFDD-8704-B741-2064-1679CA40B6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6876608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B465B66C-690A-FCC3-C962-C316F990D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12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23147C6-1A06-000F-F29D-7E70EB5C8275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7DA892-150D-2B13-1BF0-44045EBF53C3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5C0EF79-53F5-4AE4-9496-6C7C14096A2F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09BBE3C-A833-0C32-69B9-66EA1A74AAB7}"/>
                  </a:ext>
                </a:extLst>
              </p:cNvPr>
              <p:cNvSpPr txBox="1"/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09BBE3C-A833-0C32-69B9-66EA1A74AA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blipFill>
                <a:blip r:embed="rId5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5ACF950-4387-2CEB-0433-F779F095A246}"/>
                  </a:ext>
                </a:extLst>
              </p:cNvPr>
              <p:cNvSpPr txBox="1"/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5ACF950-4387-2CEB-0433-F779F095A2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blipFill>
                <a:blip r:embed="rId6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C96F246-EA2E-6894-DF34-826AE02F566A}"/>
                  </a:ext>
                </a:extLst>
              </p:cNvPr>
              <p:cNvSpPr txBox="1"/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C96F246-EA2E-6894-DF34-826AE02F56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blipFill>
                <a:blip r:embed="rId7"/>
                <a:stretch>
                  <a:fillRect b="-681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Picture 35">
            <a:extLst>
              <a:ext uri="{FF2B5EF4-FFF2-40B4-BE49-F238E27FC236}">
                <a16:creationId xmlns:a16="http://schemas.microsoft.com/office/drawing/2014/main" id="{F501ED3E-26C0-0550-DEEB-06FC0C0488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12" y="7890641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191D409-41F0-4E99-8C4A-EEB145945A63}"/>
                  </a:ext>
                </a:extLst>
              </p:cNvPr>
              <p:cNvSpPr txBox="1"/>
              <p:nvPr/>
            </p:nvSpPr>
            <p:spPr>
              <a:xfrm>
                <a:off x="590446" y="8992698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191D409-41F0-4E99-8C4A-EEB145945A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8992698"/>
                <a:ext cx="3785533" cy="1411540"/>
              </a:xfrm>
              <a:prstGeom prst="rect">
                <a:avLst/>
              </a:prstGeom>
              <a:blipFill>
                <a:blip r:embed="rId9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EE9A178-DBBB-CC52-6E17-231AAA13BBE8}"/>
                  </a:ext>
                </a:extLst>
              </p:cNvPr>
              <p:cNvSpPr txBox="1"/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EE9A178-DBBB-CC52-6E17-231AAA13BB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Picture 38">
            <a:extLst>
              <a:ext uri="{FF2B5EF4-FFF2-40B4-BE49-F238E27FC236}">
                <a16:creationId xmlns:a16="http://schemas.microsoft.com/office/drawing/2014/main" id="{5FE2E293-557B-18CF-3C65-5E9D4B73C6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396DD5-8137-0698-7961-716B89A53D6B}"/>
                  </a:ext>
                </a:extLst>
              </p:cNvPr>
              <p:cNvSpPr txBox="1"/>
              <p:nvPr/>
            </p:nvSpPr>
            <p:spPr>
              <a:xfrm>
                <a:off x="2227006" y="7294991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396DD5-8137-0698-7961-716B89A53D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7006" y="7294991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4936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4B591-939E-2D58-B1AC-D161A8E0C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0CC8FF7D-BA89-E67F-1E60-F8F76192D6C9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0E22056-9849-5404-BAF6-B470AC305ECF}"/>
                  </a:ext>
                </a:extLst>
              </p:cNvPr>
              <p:cNvSpPr txBox="1"/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0E22056-9849-5404-BAF6-B470AC305E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CE4873B6-2548-BF02-5913-A412A316A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13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BF0BBF-B8A0-F8D9-2F82-988CE0C49CAF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C410275-BB0B-D09D-7835-494F1DD1A0FB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863D647-319D-9EAF-B5D9-F3EAAA4F457B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B357AD1-AA90-470F-D8ED-FA941D9D7640}"/>
                  </a:ext>
                </a:extLst>
              </p:cNvPr>
              <p:cNvSpPr txBox="1"/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B357AD1-AA90-470F-D8ED-FA941D9D76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blipFill>
                <a:blip r:embed="rId5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3327827-2BAF-85E2-58D8-8439796B8859}"/>
                  </a:ext>
                </a:extLst>
              </p:cNvPr>
              <p:cNvSpPr txBox="1"/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3327827-2BAF-85E2-58D8-8439796B88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blipFill>
                <a:blip r:embed="rId6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7B825E8-1466-2D6E-68AF-A19C20B489DD}"/>
                  </a:ext>
                </a:extLst>
              </p:cNvPr>
              <p:cNvSpPr txBox="1"/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7B825E8-1466-2D6E-68AF-A19C20B489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blipFill>
                <a:blip r:embed="rId7"/>
                <a:stretch>
                  <a:fillRect b="-681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Picture 35">
            <a:extLst>
              <a:ext uri="{FF2B5EF4-FFF2-40B4-BE49-F238E27FC236}">
                <a16:creationId xmlns:a16="http://schemas.microsoft.com/office/drawing/2014/main" id="{EC84496E-07FD-C9E2-7AE7-BC769CB610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12" y="7890641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8BDEF53-B103-3DA2-5E26-FCC44062A750}"/>
                  </a:ext>
                </a:extLst>
              </p:cNvPr>
              <p:cNvSpPr txBox="1"/>
              <p:nvPr/>
            </p:nvSpPr>
            <p:spPr>
              <a:xfrm>
                <a:off x="590446" y="8992698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8BDEF53-B103-3DA2-5E26-FCC44062A7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8992698"/>
                <a:ext cx="3785533" cy="1411540"/>
              </a:xfrm>
              <a:prstGeom prst="rect">
                <a:avLst/>
              </a:prstGeom>
              <a:blipFill>
                <a:blip r:embed="rId9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5A58E91-4B1D-9159-6D5B-C3FACC55ABF6}"/>
                  </a:ext>
                </a:extLst>
              </p:cNvPr>
              <p:cNvSpPr txBox="1"/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5A58E91-4B1D-9159-6D5B-C3FACC55A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Picture 38">
            <a:extLst>
              <a:ext uri="{FF2B5EF4-FFF2-40B4-BE49-F238E27FC236}">
                <a16:creationId xmlns:a16="http://schemas.microsoft.com/office/drawing/2014/main" id="{8BF9E4B0-C968-2AFF-78C1-5395EB5190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0898480-FF41-E7E4-86F8-126041B4B858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63D1822-DCBB-8A12-B889-BDCE16E54D11}"/>
                  </a:ext>
                </a:extLst>
              </p:cNvPr>
              <p:cNvSpPr txBox="1"/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63D1822-DCBB-8A12-B889-BDCE16E54D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422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9ABFC-C643-93C8-9E00-56750B31F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9D365DA8-E70A-98B4-6344-6A9615718067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3C13C3-8357-6800-2564-EFE847902F8E}"/>
                  </a:ext>
                </a:extLst>
              </p:cNvPr>
              <p:cNvSpPr txBox="1"/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3C13C3-8357-6800-2564-EFE847902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FBD6301-823E-573A-4169-D38E51339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14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F12E00-0AEF-F161-75A7-F516B2DEE410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FC8D7CA-9336-559D-E43D-91B258C4D0BE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841BCD-34E5-073F-3E19-42C04F115A0C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DD1D55B-E838-418B-9DC5-C5E323C95DF2}"/>
                  </a:ext>
                </a:extLst>
              </p:cNvPr>
              <p:cNvSpPr txBox="1"/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DD1D55B-E838-418B-9DC5-C5E323C95D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blipFill>
                <a:blip r:embed="rId5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AA36A7-F7A0-2632-6088-588743F069F7}"/>
                  </a:ext>
                </a:extLst>
              </p:cNvPr>
              <p:cNvSpPr txBox="1"/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AA36A7-F7A0-2632-6088-588743F069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6873926"/>
                <a:ext cx="3208878" cy="925959"/>
              </a:xfrm>
              <a:prstGeom prst="rect">
                <a:avLst/>
              </a:prstGeom>
              <a:blipFill>
                <a:blip r:embed="rId6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BD4313F-D795-AEB8-85DA-C83376B381D8}"/>
                  </a:ext>
                </a:extLst>
              </p:cNvPr>
              <p:cNvSpPr txBox="1"/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BD4313F-D795-AEB8-85DA-C83376B381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blipFill>
                <a:blip r:embed="rId7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CAED34-18B8-6920-3375-DC5B1C61CA79}"/>
                  </a:ext>
                </a:extLst>
              </p:cNvPr>
              <p:cNvSpPr txBox="1"/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CAED34-18B8-6920-3375-DC5B1C61CA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blipFill>
                <a:blip r:embed="rId8"/>
                <a:stretch>
                  <a:fillRect b="-681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F2FBC451-2DC9-4A88-5169-035E80CCF9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5012" y="7890641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2338B0A-8705-E354-5EF7-229B918F6A1C}"/>
                  </a:ext>
                </a:extLst>
              </p:cNvPr>
              <p:cNvSpPr txBox="1"/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2338B0A-8705-E354-5EF7-229B918F6A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ADA7AA3E-5FE2-63A2-218A-03852D5A59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5A1FF4B-7226-BEEE-255F-5A3EE0E3B799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44A008D-CC63-9DC6-5688-B15DD6812925}"/>
                  </a:ext>
                </a:extLst>
              </p:cNvPr>
              <p:cNvSpPr txBox="1"/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44A008D-CC63-9DC6-5688-B15DD68129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2847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5A524-CCE3-38A6-5581-ACFE80B47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A02E80E1-2520-CCC9-0477-59695A165DC6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7858643-FAB8-7003-79D6-FE8148082B54}"/>
                  </a:ext>
                </a:extLst>
              </p:cNvPr>
              <p:cNvSpPr txBox="1"/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7858643-FAB8-7003-79D6-FE8148082B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E8F06ED-725E-772A-A1B3-192C09743D43}"/>
                  </a:ext>
                </a:extLst>
              </p:cNvPr>
              <p:cNvSpPr txBox="1"/>
              <p:nvPr/>
            </p:nvSpPr>
            <p:spPr>
              <a:xfrm>
                <a:off x="4609860" y="1481625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E8F06ED-725E-772A-A1B3-192C09743D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481625"/>
                <a:ext cx="3208878" cy="925959"/>
              </a:xfrm>
              <a:prstGeom prst="rect">
                <a:avLst/>
              </a:prstGeom>
              <a:blipFill>
                <a:blip r:embed="rId5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86017B67-45D3-4D63-F233-565094D44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15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B0F308-7FF3-5BE4-B864-BF84818D0DB9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D950478-AE05-5932-E124-25B7760DC95A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9564FA-ED06-C1F3-0E7E-271F1A02C290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575123A-4C13-915C-3707-3F2A455E90B2}"/>
                  </a:ext>
                </a:extLst>
              </p:cNvPr>
              <p:cNvSpPr txBox="1"/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575123A-4C13-915C-3707-3F2A455E90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blipFill>
                <a:blip r:embed="rId6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B68D445-9B73-7CAD-C638-91C13FD35AD7}"/>
                  </a:ext>
                </a:extLst>
              </p:cNvPr>
              <p:cNvSpPr txBox="1"/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B68D445-9B73-7CAD-C638-91C13FD35A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1" y="10611450"/>
                <a:ext cx="3208877" cy="559833"/>
              </a:xfrm>
              <a:prstGeom prst="rect">
                <a:avLst/>
              </a:prstGeom>
              <a:blipFill>
                <a:blip r:embed="rId7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7BE3004-0D28-9C1C-F97E-F91AB3A9769E}"/>
                  </a:ext>
                </a:extLst>
              </p:cNvPr>
              <p:cNvSpPr txBox="1"/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7BE3004-0D28-9C1C-F97E-F91AB3A976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0057131"/>
                <a:ext cx="3208877" cy="554319"/>
              </a:xfrm>
              <a:prstGeom prst="rect">
                <a:avLst/>
              </a:prstGeom>
              <a:blipFill>
                <a:blip r:embed="rId8"/>
                <a:stretch>
                  <a:fillRect b="-681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E2426E9E-90D5-F0D7-2187-1DA491FB81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5012" y="7890641"/>
            <a:ext cx="3641581" cy="22041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2831A39-CE18-EBA3-439A-92CAAD9961EA}"/>
                  </a:ext>
                </a:extLst>
              </p:cNvPr>
              <p:cNvSpPr txBox="1"/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2831A39-CE18-EBA3-439A-92CAAD9961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8229677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C6D9D89B-AACF-91DD-DD90-DC520583A2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0EA48B7-61D3-2956-02C7-5B30127D6094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C2A8A25-7E46-144E-0334-7108AF02EC9B}"/>
                  </a:ext>
                </a:extLst>
              </p:cNvPr>
              <p:cNvSpPr txBox="1"/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C2A8A25-7E46-144E-0334-7108AF02E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5465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D24B2-553A-2573-9D5A-33BEDB523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4">
            <a:extLst>
              <a:ext uri="{FF2B5EF4-FFF2-40B4-BE49-F238E27FC236}">
                <a16:creationId xmlns:a16="http://schemas.microsoft.com/office/drawing/2014/main" id="{62EBEE75-535E-6380-17BC-90EBDE1A9D8F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51001F-57A6-936C-D268-360E29D8D258}"/>
                  </a:ext>
                </a:extLst>
              </p:cNvPr>
              <p:cNvSpPr txBox="1"/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b="1" dirty="0"/>
                        <m:t>. </m:t>
                      </m:r>
                      <m:r>
                        <m:rPr>
                          <m:nor/>
                        </m:rPr>
                        <a:rPr lang="en-US" b="1" dirty="0" smtClean="0"/>
                        <m:t>Initalise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System</m:t>
                      </m:r>
                      <m:r>
                        <m:rPr>
                          <m:nor/>
                        </m:rPr>
                        <a:rPr lang="en-US" b="1" dirty="0" smtClean="0"/>
                        <m:t> </m:t>
                      </m:r>
                      <m:r>
                        <m:rPr>
                          <m:nor/>
                        </m:rPr>
                        <a:rPr lang="en-US" b="1" dirty="0" smtClean="0"/>
                        <m:t>State</m:t>
                      </m:r>
                      <m:r>
                        <m:rPr>
                          <m:nor/>
                        </m:rPr>
                        <a:rPr lang="en-US" b="1" dirty="0" smtClean="0"/>
                        <m:t> &amp; </m:t>
                      </m:r>
                      <m:r>
                        <m:rPr>
                          <m:nor/>
                        </m:rPr>
                        <a:rPr lang="en-US" b="1" dirty="0" smtClean="0"/>
                        <m:t>Estimation</m:t>
                      </m:r>
                    </m:oMath>
                  </m:oMathPara>
                </a14:m>
                <a:endParaRPr lang="en-US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△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:endParaRPr lang="en-US" i="1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51001F-57A6-936C-D268-360E29D8D2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1481625"/>
                <a:ext cx="3785533" cy="2257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304CA6-FF71-50AF-89E8-AF135C8EC2CB}"/>
                  </a:ext>
                </a:extLst>
              </p:cNvPr>
              <p:cNvSpPr txBox="1"/>
              <p:nvPr/>
            </p:nvSpPr>
            <p:spPr>
              <a:xfrm>
                <a:off x="4609860" y="1481625"/>
                <a:ext cx="3208878" cy="925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3. Compute Kalman Gain at k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304CA6-FF71-50AF-89E8-AF135C8EC2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1481625"/>
                <a:ext cx="3208878" cy="925959"/>
              </a:xfrm>
              <a:prstGeom prst="rect">
                <a:avLst/>
              </a:prstGeom>
              <a:blipFill>
                <a:blip r:embed="rId5"/>
                <a:stretch>
                  <a:fillRect l="-1181" b="-270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8E708C57-7494-D399-2F23-53993DE24A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5012" y="2498340"/>
            <a:ext cx="3641581" cy="2204115"/>
          </a:xfrm>
          <a:prstGeom prst="rect">
            <a:avLst/>
          </a:prstGeom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D9CE198-B2DF-A592-A352-DD1711D51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16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1ADF6D-E931-A71A-74F3-1E04A129BF10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F410EA6-56CE-ECFA-FA32-F9537455E963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F68447-F01C-142F-384D-418A6C0FACA3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493388-A7BE-DA38-F380-5564966EA1B6}"/>
                  </a:ext>
                </a:extLst>
              </p:cNvPr>
              <p:cNvSpPr txBox="1"/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2. Predict System State at k from k-1</a:t>
                </a:r>
                <a:endParaRPr lang="en-TH" b="1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493388-A7BE-DA38-F380-5564966EA1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446" y="3600397"/>
                <a:ext cx="3785533" cy="1411540"/>
              </a:xfrm>
              <a:prstGeom prst="rect">
                <a:avLst/>
              </a:prstGeom>
              <a:blipFill>
                <a:blip r:embed="rId9"/>
                <a:stretch>
                  <a:fillRect l="-1338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62B8852-C2EB-0133-CDAA-B324DA7AF28A}"/>
                  </a:ext>
                </a:extLst>
              </p:cNvPr>
              <p:cNvSpPr txBox="1"/>
              <p:nvPr/>
            </p:nvSpPr>
            <p:spPr>
              <a:xfrm>
                <a:off x="4609860" y="2837376"/>
                <a:ext cx="3351475" cy="1403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:r>
                  <a:rPr lang="en-US" b="1" dirty="0"/>
                  <a:t>4. Estimate System State at k</a:t>
                </a:r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TH" dirty="0"/>
              </a:p>
              <a:p>
                <a:pPr algn="thaiDi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TH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62B8852-C2EB-0133-CDAA-B324DA7AF2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9860" y="2837376"/>
                <a:ext cx="3351475" cy="1403076"/>
              </a:xfrm>
              <a:prstGeom prst="rect">
                <a:avLst/>
              </a:prstGeom>
              <a:blipFill>
                <a:blip r:embed="rId10"/>
                <a:stretch>
                  <a:fillRect l="-113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0497572-C26F-6D65-C558-09EFAC420A36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34A80F0-6B16-6AEF-CF58-FA6BD288D7E7}"/>
                  </a:ext>
                </a:extLst>
              </p:cNvPr>
              <p:cNvSpPr txBox="1"/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thaiDi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T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TH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TH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34A80F0-6B16-6AEF-CF58-FA6BD288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212" y="1883465"/>
                <a:ext cx="1777746" cy="1420389"/>
              </a:xfrm>
              <a:prstGeom prst="rect">
                <a:avLst/>
              </a:prstGeom>
              <a:blipFill>
                <a:blip r:embed="rId11"/>
                <a:stretch>
                  <a:fillRect b="-177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6166E38-E2E4-1E3A-4AE3-BFB60F268F1F}"/>
                  </a:ext>
                </a:extLst>
              </p:cNvPr>
              <p:cNvSpPr txBox="1"/>
              <p:nvPr/>
            </p:nvSpPr>
            <p:spPr>
              <a:xfrm>
                <a:off x="4467263" y="4652711"/>
                <a:ext cx="4833187" cy="57817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TH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m:rPr>
                                    <m:nor/>
                                  </m:rPr>
                                  <a:rPr lang="en-TH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2621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−5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6.1363</m:t>
                                </m:r>
                                <m:r>
                                  <a:rPr lang="en-US" i="1" spc="-3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i="1" spc="-3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6.1363</m:t>
                                </m:r>
                                <m:r>
                                  <a:rPr lang="en-US" i="1" spc="-3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i="1" spc="-3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−5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TH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m:rPr>
                                    <m:nor/>
                                  </m:rPr>
                                  <a:rPr lang="en-TH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5084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6166E38-E2E4-1E3A-4AE3-BFB60F268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7263" y="4652711"/>
                <a:ext cx="4833187" cy="578172"/>
              </a:xfrm>
              <a:prstGeom prst="rect">
                <a:avLst/>
              </a:prstGeom>
              <a:blipFill>
                <a:blip r:embed="rId12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51C37C4-C03B-60C6-2F67-63744B9269C0}"/>
                  </a:ext>
                </a:extLst>
              </p:cNvPr>
              <p:cNvSpPr txBox="1"/>
              <p:nvPr/>
            </p:nvSpPr>
            <p:spPr>
              <a:xfrm>
                <a:off x="4451104" y="5230883"/>
                <a:ext cx="4004945" cy="5777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2.7465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2.7465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51C37C4-C03B-60C6-2F67-63744B926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1104" y="5230883"/>
                <a:ext cx="4004945" cy="577787"/>
              </a:xfrm>
              <a:prstGeom prst="rect">
                <a:avLst/>
              </a:prstGeom>
              <a:blipFill>
                <a:blip r:embed="rId13"/>
                <a:stretch>
                  <a:fillRect b="-638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3161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1031">
            <a:extLst>
              <a:ext uri="{FF2B5EF4-FFF2-40B4-BE49-F238E27FC236}">
                <a16:creationId xmlns:a16="http://schemas.microsoft.com/office/drawing/2014/main" id="{2662ECC9-1351-5BAE-F315-9AB3448DEE26}"/>
              </a:ext>
            </a:extLst>
          </p:cNvPr>
          <p:cNvSpPr/>
          <p:nvPr/>
        </p:nvSpPr>
        <p:spPr>
          <a:xfrm>
            <a:off x="-3312103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49EE158E-0BFA-0CF7-A688-2BAA65593ECD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Q Matrix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1732C1A-697D-543C-A43D-8514ABD5DE12}"/>
                  </a:ext>
                </a:extLst>
              </p:cNvPr>
              <p:cNvSpPr txBox="1"/>
              <p:nvPr/>
            </p:nvSpPr>
            <p:spPr>
              <a:xfrm>
                <a:off x="707571" y="1481625"/>
                <a:ext cx="725931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Tx/>
                  <a:buAutoNum type="arabicPeriod"/>
                </a:pPr>
                <a:r>
                  <a:rPr lang="en-US" dirty="0"/>
                  <a:t>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TH" dirty="0"/>
                  <a:t> used in noise generation,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TH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TH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(0,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TH" dirty="0"/>
                  <a:t> </a:t>
                </a:r>
              </a:p>
              <a:p>
                <a:pPr marL="342900" indent="-342900">
                  <a:buFontTx/>
                  <a:buAutoNum type="arabicPeriod"/>
                </a:pPr>
                <a:r>
                  <a:rPr lang="en-TH" dirty="0"/>
                  <a:t>Record position during steady state using perfect sensor</a:t>
                </a:r>
              </a:p>
              <a:p>
                <a:pPr marL="342900" indent="-342900">
                  <a:buFontTx/>
                  <a:buAutoNum type="arabicPeriod"/>
                </a:pPr>
                <a:r>
                  <a:rPr lang="en-US" dirty="0"/>
                  <a:t>C</a:t>
                </a:r>
                <a:r>
                  <a:rPr lang="en-TH" dirty="0"/>
                  <a:t>alculate v from x</a:t>
                </a:r>
              </a:p>
              <a:p>
                <a:pPr marL="342900" indent="-342900">
                  <a:buFontTx/>
                  <a:buAutoNum type="arabicPeriod"/>
                </a:pPr>
                <a:r>
                  <a:rPr lang="en-US" dirty="0"/>
                  <a:t>Calculate</a:t>
                </a:r>
                <a:r>
                  <a:rPr lang="en-TH" dirty="0"/>
                  <a:t> the covarriance Q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1732C1A-697D-543C-A43D-8514ABD5DE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71" y="1481625"/>
                <a:ext cx="7259319" cy="1200329"/>
              </a:xfrm>
              <a:prstGeom prst="rect">
                <a:avLst/>
              </a:prstGeom>
              <a:blipFill>
                <a:blip r:embed="rId3"/>
                <a:stretch>
                  <a:fillRect l="-698" t="-2083" b="-6250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2" name="Picture 51">
            <a:extLst>
              <a:ext uri="{FF2B5EF4-FFF2-40B4-BE49-F238E27FC236}">
                <a16:creationId xmlns:a16="http://schemas.microsoft.com/office/drawing/2014/main" id="{772D06F0-FFDE-3466-9F84-9A69D06F8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689" y="1549026"/>
            <a:ext cx="4114246" cy="1959926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A84FE56A-293C-B5ED-8462-5F8D734BA5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571" y="3429000"/>
            <a:ext cx="6115964" cy="2988843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C0527BDD-DD9B-9840-B216-76336FAFDBEC}"/>
              </a:ext>
            </a:extLst>
          </p:cNvPr>
          <p:cNvGrpSpPr/>
          <p:nvPr/>
        </p:nvGrpSpPr>
        <p:grpSpPr>
          <a:xfrm>
            <a:off x="7108442" y="4184876"/>
            <a:ext cx="4833187" cy="1398363"/>
            <a:chOff x="6731924" y="4231515"/>
            <a:chExt cx="4833187" cy="139836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642A66D-D8E1-3614-29F8-6E3FFA2BD0EC}"/>
                    </a:ext>
                  </a:extLst>
                </p:cNvPr>
                <p:cNvSpPr txBox="1"/>
                <p:nvPr/>
              </p:nvSpPr>
              <p:spPr>
                <a:xfrm>
                  <a:off x="6731924" y="4231515"/>
                  <a:ext cx="4550158" cy="64408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TH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TH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𝑜𝑣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m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  <m:r>
                                    <a:rPr lang="en-US" b="0" i="1" spc="-30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    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642A66D-D8E1-3614-29F8-6E3FFA2BD0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1924" y="4231515"/>
                  <a:ext cx="4550158" cy="644087"/>
                </a:xfrm>
                <a:prstGeom prst="rect">
                  <a:avLst/>
                </a:prstGeom>
                <a:blipFill>
                  <a:blip r:embed="rId6"/>
                  <a:stretch>
                    <a:fillRect b="-7692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CE299FA-4ED3-4CAD-121F-8AA8FE8E197F}"/>
                    </a:ext>
                  </a:extLst>
                </p:cNvPr>
                <p:cNvSpPr txBox="1"/>
                <p:nvPr/>
              </p:nvSpPr>
              <p:spPr>
                <a:xfrm>
                  <a:off x="6731924" y="5051706"/>
                  <a:ext cx="4833187" cy="578172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i="1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TH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TH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nor/>
                                    </m:rPr>
                                    <a:rPr lang="en-TH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4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.</m:t>
                                  </m:r>
                                  <m:r>
                                    <m:rPr>
                                      <m:nor/>
                                    </m:rPr>
                                    <a:rPr lang="en-TH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2621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6.1363</m:t>
                                  </m:r>
                                  <m:r>
                                    <a:rPr lang="en-US" i="1" spc="-3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en-US" i="1" spc="-3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6.1363</m:t>
                                  </m:r>
                                  <m:r>
                                    <a:rPr lang="en-US" i="1" spc="-3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en-US" i="1" spc="-3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  <m:e>
                                  <m:r>
                                    <m:rPr>
                                      <m:nor/>
                                    </m:rPr>
                                    <a:rPr lang="en-TH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3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.</m:t>
                                  </m:r>
                                  <m:r>
                                    <m:rPr>
                                      <m:nor/>
                                    </m:rPr>
                                    <a:rPr lang="en-TH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5084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−3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TH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CE299FA-4ED3-4CAD-121F-8AA8FE8E197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31924" y="5051706"/>
                  <a:ext cx="4833187" cy="578172"/>
                </a:xfrm>
                <a:prstGeom prst="rect">
                  <a:avLst/>
                </a:prstGeom>
                <a:blipFill>
                  <a:blip r:embed="rId7"/>
                  <a:stretch>
                    <a:fillRect b="-8696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3" name="Slide Number Placeholder 62">
            <a:extLst>
              <a:ext uri="{FF2B5EF4-FFF2-40B4-BE49-F238E27FC236}">
                <a16:creationId xmlns:a16="http://schemas.microsoft.com/office/drawing/2014/main" id="{27BCC5B4-A086-130C-8AED-3969BE14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17</a:t>
            </a:fld>
            <a:endParaRPr lang="en-US"/>
          </a:p>
        </p:txBody>
      </p:sp>
      <p:sp>
        <p:nvSpPr>
          <p:cNvPr id="1025" name="Rectangle 1024">
            <a:extLst>
              <a:ext uri="{FF2B5EF4-FFF2-40B4-BE49-F238E27FC236}">
                <a16:creationId xmlns:a16="http://schemas.microsoft.com/office/drawing/2014/main" id="{4BA91121-DB05-B973-43C0-FDDB80DC12F5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681BD0E8-C439-79A3-F9B4-4CDAA3D03EA6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9802C4D4-594F-EC1E-20FF-67EA23FC1447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86D81-0A52-881D-C5F9-8DAEEEC8A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A294C7F2-7E5D-8B56-2A97-19C62EAC0919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30CE9202-8D3F-75C5-B1ED-FA01F8997E36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R Matrix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3EED57C-B8C4-CD34-9AAC-EF657B94B31D}"/>
              </a:ext>
            </a:extLst>
          </p:cNvPr>
          <p:cNvGrpSpPr/>
          <p:nvPr/>
        </p:nvGrpSpPr>
        <p:grpSpPr>
          <a:xfrm>
            <a:off x="7038152" y="3405053"/>
            <a:ext cx="4762832" cy="2369955"/>
            <a:chOff x="9312812" y="1764272"/>
            <a:chExt cx="4762832" cy="236995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80042252-F9E9-71BF-9530-CD54D50C5726}"/>
                    </a:ext>
                  </a:extLst>
                </p:cNvPr>
                <p:cNvSpPr txBox="1"/>
                <p:nvPr/>
              </p:nvSpPr>
              <p:spPr>
                <a:xfrm>
                  <a:off x="9385759" y="3529703"/>
                  <a:ext cx="4689885" cy="604524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TH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TH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…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…</m:t>
                                  </m:r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sub>
                                  </m:sSub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80042252-F9E9-71BF-9530-CD54D50C572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5759" y="3529703"/>
                  <a:ext cx="4689885" cy="604524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8792549-19C7-A140-1402-47B15F56EC09}"/>
                    </a:ext>
                  </a:extLst>
                </p:cNvPr>
                <p:cNvSpPr txBox="1"/>
                <p:nvPr/>
              </p:nvSpPr>
              <p:spPr>
                <a:xfrm>
                  <a:off x="9447564" y="2838290"/>
                  <a:ext cx="2879188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8792549-19C7-A140-1402-47B15F56EC0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47564" y="2838290"/>
                  <a:ext cx="2879188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2632" t="-4348" b="-39130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1837A5D-5CA6-EEAD-F67B-D03B01285F11}"/>
                    </a:ext>
                  </a:extLst>
                </p:cNvPr>
                <p:cNvSpPr txBox="1"/>
                <p:nvPr/>
              </p:nvSpPr>
              <p:spPr>
                <a:xfrm>
                  <a:off x="9385760" y="3162167"/>
                  <a:ext cx="1735016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/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△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1837A5D-5CA6-EEAD-F67B-D03B01285F1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5760" y="3162167"/>
                  <a:ext cx="1735016" cy="276999"/>
                </a:xfrm>
                <a:prstGeom prst="rect">
                  <a:avLst/>
                </a:prstGeom>
                <a:blipFill>
                  <a:blip r:embed="rId5"/>
                  <a:stretch>
                    <a:fillRect t="-4545" b="-45455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17FD4D7-1C01-779C-24B7-99B8681C32C5}"/>
                    </a:ext>
                  </a:extLst>
                </p:cNvPr>
                <p:cNvSpPr txBox="1"/>
                <p:nvPr/>
              </p:nvSpPr>
              <p:spPr>
                <a:xfrm>
                  <a:off x="9385759" y="2098884"/>
                  <a:ext cx="1501399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=0.75</m:t>
                        </m:r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17FD4D7-1C01-779C-24B7-99B8681C32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5759" y="2098884"/>
                  <a:ext cx="1501399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E9601B7-067A-D53D-B684-F6273857A37D}"/>
                    </a:ext>
                  </a:extLst>
                </p:cNvPr>
                <p:cNvSpPr txBox="1"/>
                <p:nvPr/>
              </p:nvSpPr>
              <p:spPr>
                <a:xfrm>
                  <a:off x="9385760" y="2467215"/>
                  <a:ext cx="1501399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=0.0125</m:t>
                        </m:r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E9601B7-067A-D53D-B684-F6273857A37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5760" y="2467215"/>
                  <a:ext cx="1501399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59791B42-9640-F31E-E541-1DC9AF6A673B}"/>
                    </a:ext>
                  </a:extLst>
                </p:cNvPr>
                <p:cNvSpPr txBox="1"/>
                <p:nvPr/>
              </p:nvSpPr>
              <p:spPr>
                <a:xfrm>
                  <a:off x="9312812" y="1764272"/>
                  <a:ext cx="287918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𝑉𝑎𝑟𝑖𝑒𝑛𝑐𝑒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59791B42-9640-F31E-E541-1DC9AF6A673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12812" y="1764272"/>
                  <a:ext cx="2879188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020068C3-1D67-BEE5-C40E-1972A3E0E328}"/>
                    </a:ext>
                  </a:extLst>
                </p:cNvPr>
                <p:cNvSpPr txBox="1"/>
                <p:nvPr/>
              </p:nvSpPr>
              <p:spPr>
                <a:xfrm>
                  <a:off x="11576052" y="2463219"/>
                  <a:ext cx="1501399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thaiDi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△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0.032</m:t>
                        </m:r>
                      </m:oMath>
                    </m:oMathPara>
                  </a14:m>
                  <a:endParaRPr lang="en-TH" dirty="0"/>
                </a:p>
              </p:txBody>
            </p:sp>
          </mc:Choice>
          <mc:Fallback xmlns=""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020068C3-1D67-BEE5-C40E-1972A3E0E32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576052" y="2463219"/>
                  <a:ext cx="1501399" cy="369332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B750044C-B8DA-4924-BC68-A7F702A7D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54707" y="1481625"/>
            <a:ext cx="4129722" cy="177781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496F78E-9DAA-28D1-85BC-8FF562130DEF}"/>
              </a:ext>
            </a:extLst>
          </p:cNvPr>
          <p:cNvSpPr txBox="1"/>
          <p:nvPr/>
        </p:nvSpPr>
        <p:spPr>
          <a:xfrm>
            <a:off x="7364541" y="5818094"/>
            <a:ext cx="40049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thaiDist"/>
            <a:endParaRPr lang="en-TH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028A645-34B3-5999-6725-67882AFF367C}"/>
                  </a:ext>
                </a:extLst>
              </p:cNvPr>
              <p:cNvSpPr txBox="1"/>
              <p:nvPr/>
            </p:nvSpPr>
            <p:spPr>
              <a:xfrm>
                <a:off x="7111099" y="5806720"/>
                <a:ext cx="4004945" cy="5777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8.7891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2.7465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2.7465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8.5831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028A645-34B3-5999-6725-67882AFF36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1099" y="5806720"/>
                <a:ext cx="4004945" cy="577787"/>
              </a:xfrm>
              <a:prstGeom prst="rect">
                <a:avLst/>
              </a:prstGeom>
              <a:blipFill>
                <a:blip r:embed="rId11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1A3AE2F-75F7-DD78-D766-113050E6BE47}"/>
                  </a:ext>
                </a:extLst>
              </p:cNvPr>
              <p:cNvSpPr txBox="1"/>
              <p:nvPr/>
            </p:nvSpPr>
            <p:spPr>
              <a:xfrm>
                <a:off x="707571" y="1481625"/>
                <a:ext cx="725931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AutoNum type="arabicPeriod"/>
                </a:pPr>
                <a:r>
                  <a:rPr lang="en-TH" dirty="0"/>
                  <a:t>Using the determined values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△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TH" dirty="0"/>
                  <a:t>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marL="342900" indent="-342900">
                  <a:buAutoNum type="arabicPeriod"/>
                </a:pPr>
                <a:r>
                  <a:rPr lang="en-US" dirty="0"/>
                  <a:t>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TH" dirty="0"/>
                  <a:t> used in noise generation,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TH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:r>
                  <a:rPr lang="en-US" dirty="0"/>
                  <a:t>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TH" dirty="0"/>
                  <a:t> used as Kalman Filter Parameter</a:t>
                </a:r>
              </a:p>
              <a:p>
                <a:pPr marL="342900" indent="-342900">
                  <a:buFontTx/>
                  <a:buAutoNum type="arabicPeriod"/>
                </a:pPr>
                <a:endParaRPr lang="en-TH" dirty="0"/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1A3AE2F-75F7-DD78-D766-113050E6BE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71" y="1481625"/>
                <a:ext cx="7259319" cy="1200329"/>
              </a:xfrm>
              <a:prstGeom prst="rect">
                <a:avLst/>
              </a:prstGeom>
              <a:blipFill>
                <a:blip r:embed="rId12"/>
                <a:stretch>
                  <a:fillRect l="-698" t="-2083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C718522-3CC2-AE26-9C96-6658A9DD2B6D}"/>
                  </a:ext>
                </a:extLst>
              </p:cNvPr>
              <p:cNvSpPr txBox="1"/>
              <p:nvPr/>
            </p:nvSpPr>
            <p:spPr>
              <a:xfrm>
                <a:off x="7108442" y="7335445"/>
                <a:ext cx="4004945" cy="5543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thaiDi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T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TH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1.3639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−6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1.12270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m:rPr>
                                    <m:nor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TH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C718522-3CC2-AE26-9C96-6658A9DD2B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8442" y="7335445"/>
                <a:ext cx="4004945" cy="554319"/>
              </a:xfrm>
              <a:prstGeom prst="rect">
                <a:avLst/>
              </a:prstGeom>
              <a:blipFill>
                <a:blip r:embed="rId13"/>
                <a:stretch>
                  <a:fillRect b="-4444"/>
                </a:stretch>
              </a:blipFill>
            </p:spPr>
            <p:txBody>
              <a:bodyPr/>
              <a:lstStyle/>
              <a:p>
                <a:r>
                  <a:rPr lang="en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A9AF6918-6CAD-335B-BB0A-AE4812954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18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CF137A5-A275-06DD-A7C8-AB5C61189A90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AE2AE23-9C0D-46C8-F109-1A3448FF7AF1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6056F71-F959-F16B-D49E-697388A02975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51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74AD1-4A69-F410-0C6D-F16F61A66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9A41CD1-FA5E-4C9B-F669-0D5860476E0D}"/>
              </a:ext>
            </a:extLst>
          </p:cNvPr>
          <p:cNvSpPr/>
          <p:nvPr/>
        </p:nvSpPr>
        <p:spPr>
          <a:xfrm>
            <a:off x="-3312103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D10F96AA-754F-AC20-237F-B83F6771726E}"/>
              </a:ext>
            </a:extLst>
          </p:cNvPr>
          <p:cNvSpPr txBox="1">
            <a:spLocks/>
          </p:cNvSpPr>
          <p:nvPr/>
        </p:nvSpPr>
        <p:spPr>
          <a:xfrm>
            <a:off x="3106093" y="434261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Kalman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EF05F39B-CD7A-9DD3-FFEF-809C61098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19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671D08-6844-EB92-A02E-4CFD84B389AA}"/>
              </a:ext>
            </a:extLst>
          </p:cNvPr>
          <p:cNvSpPr txBox="1"/>
          <p:nvPr/>
        </p:nvSpPr>
        <p:spPr>
          <a:xfrm>
            <a:off x="1036918" y="4447270"/>
            <a:ext cx="4841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dirty="0"/>
              <a:t>Range from 10 – 20s (900 samples)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9CAB1E6-1898-6DE8-E86E-31DF66F87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4551976"/>
              </p:ext>
            </p:extLst>
          </p:nvPr>
        </p:nvGraphicFramePr>
        <p:xfrm>
          <a:off x="1036918" y="4893031"/>
          <a:ext cx="10500660" cy="1478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25165">
                  <a:extLst>
                    <a:ext uri="{9D8B030D-6E8A-4147-A177-3AD203B41FA5}">
                      <a16:colId xmlns:a16="http://schemas.microsoft.com/office/drawing/2014/main" val="2576820936"/>
                    </a:ext>
                  </a:extLst>
                </a:gridCol>
                <a:gridCol w="2625165">
                  <a:extLst>
                    <a:ext uri="{9D8B030D-6E8A-4147-A177-3AD203B41FA5}">
                      <a16:colId xmlns:a16="http://schemas.microsoft.com/office/drawing/2014/main" val="2114238996"/>
                    </a:ext>
                  </a:extLst>
                </a:gridCol>
                <a:gridCol w="2625165">
                  <a:extLst>
                    <a:ext uri="{9D8B030D-6E8A-4147-A177-3AD203B41FA5}">
                      <a16:colId xmlns:a16="http://schemas.microsoft.com/office/drawing/2014/main" val="1887572694"/>
                    </a:ext>
                  </a:extLst>
                </a:gridCol>
                <a:gridCol w="2625165">
                  <a:extLst>
                    <a:ext uri="{9D8B030D-6E8A-4147-A177-3AD203B41FA5}">
                      <a16:colId xmlns:a16="http://schemas.microsoft.com/office/drawing/2014/main" val="1305967609"/>
                    </a:ext>
                  </a:extLst>
                </a:gridCol>
              </a:tblGrid>
              <a:tr h="141622"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@ Steady State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without Kalman Filter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with Kalman Filter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rgbClr val="1BBF69"/>
                          </a:solidFill>
                        </a:rPr>
                        <a:t>Improvement with Kalman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2088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Mean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0.75274</a:t>
                      </a:r>
                      <a:endParaRPr lang="en-TH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0.74758</a:t>
                      </a:r>
                      <a:endParaRPr lang="en-TH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rgbClr val="1BBF69"/>
                          </a:solidFill>
                        </a:rPr>
                        <a:t>13.2%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0188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Standard Deviation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0.016383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0.010421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rgbClr val="1BBF69"/>
                          </a:solidFill>
                        </a:rPr>
                        <a:t>36.3%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4980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chemeClr val="tx1"/>
                          </a:solidFill>
                        </a:rPr>
                        <a:t>95% Confidence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0.75274 </a:t>
                      </a:r>
                      <a:r>
                        <a:rPr lang="en-US" u="sng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0.0010601</a:t>
                      </a:r>
                      <a:endParaRPr lang="en-TH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0.74758 </a:t>
                      </a:r>
                      <a:r>
                        <a:rPr lang="en-US" u="sng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0.00069027 </a:t>
                      </a:r>
                      <a:endParaRPr lang="en-TH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TH" dirty="0">
                          <a:solidFill>
                            <a:srgbClr val="1BBF69"/>
                          </a:solidFill>
                        </a:rPr>
                        <a:t>53.5%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3941746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296E494-B27E-90E3-0D24-CC6A6B1527CB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1F5B3E-1BAC-729D-64E7-1BC7D2C037C3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4B6F92-CCD1-9D6A-D74D-965DD25D5E67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game&#10;&#10;Description automatically generated">
            <a:extLst>
              <a:ext uri="{FF2B5EF4-FFF2-40B4-BE49-F238E27FC236}">
                <a16:creationId xmlns:a16="http://schemas.microsoft.com/office/drawing/2014/main" id="{2BC340A0-8D61-5DA2-E1E6-93F479825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234" y="1401233"/>
            <a:ext cx="4435532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223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mth_89B634C6-1E51-4886-BEAA-B08B90AE2655.mp4">
            <a:hlinkClick r:id="" action="ppaction://media"/>
            <a:extLst>
              <a:ext uri="{FF2B5EF4-FFF2-40B4-BE49-F238E27FC236}">
                <a16:creationId xmlns:a16="http://schemas.microsoft.com/office/drawing/2014/main" id="{9A9BB8ED-4061-34CA-0E20-9FBE86C367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8487" t="12588" r="3669" b="9567"/>
          <a:stretch/>
        </p:blipFill>
        <p:spPr>
          <a:xfrm>
            <a:off x="13007832" y="2420624"/>
            <a:ext cx="6677069" cy="3755852"/>
          </a:xfrm>
          <a:prstGeom prst="rect">
            <a:avLst/>
          </a:prstGeom>
        </p:spPr>
      </p:pic>
      <p:sp>
        <p:nvSpPr>
          <p:cNvPr id="2" name="Subtitle 4">
            <a:extLst>
              <a:ext uri="{FF2B5EF4-FFF2-40B4-BE49-F238E27FC236}">
                <a16:creationId xmlns:a16="http://schemas.microsoft.com/office/drawing/2014/main" id="{49EE158E-0BFA-0CF7-A688-2BAA65593ECD}"/>
              </a:ext>
            </a:extLst>
          </p:cNvPr>
          <p:cNvSpPr txBox="1">
            <a:spLocks/>
          </p:cNvSpPr>
          <p:nvPr/>
        </p:nvSpPr>
        <p:spPr>
          <a:xfrm>
            <a:off x="1574385" y="1129483"/>
            <a:ext cx="9043229" cy="915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latin typeface="Dosis SemiBold" pitchFamily="2" charset="0"/>
              </a:rPr>
              <a:t>One—dimension position error PI system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EF3E78E9-D98A-F572-0E66-2620826C2C56}"/>
              </a:ext>
            </a:extLst>
          </p:cNvPr>
          <p:cNvSpPr txBox="1">
            <a:spLocks/>
          </p:cNvSpPr>
          <p:nvPr/>
        </p:nvSpPr>
        <p:spPr>
          <a:xfrm>
            <a:off x="973079" y="4650295"/>
            <a:ext cx="3764383" cy="618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Simulation Background</a:t>
            </a:r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BC9344A0-00E3-FDA1-B7CC-10E1944925E7}"/>
              </a:ext>
            </a:extLst>
          </p:cNvPr>
          <p:cNvSpPr txBox="1">
            <a:spLocks/>
          </p:cNvSpPr>
          <p:nvPr/>
        </p:nvSpPr>
        <p:spPr>
          <a:xfrm>
            <a:off x="7454539" y="4650295"/>
            <a:ext cx="3764383" cy="618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Solution</a:t>
            </a:r>
          </a:p>
        </p:txBody>
      </p:sp>
      <p:sp>
        <p:nvSpPr>
          <p:cNvPr id="9" name="Subtitle 4">
            <a:extLst>
              <a:ext uri="{FF2B5EF4-FFF2-40B4-BE49-F238E27FC236}">
                <a16:creationId xmlns:a16="http://schemas.microsoft.com/office/drawing/2014/main" id="{23FA19E6-1CDD-640B-77E2-A8CDC849CB17}"/>
              </a:ext>
            </a:extLst>
          </p:cNvPr>
          <p:cNvSpPr txBox="1">
            <a:spLocks/>
          </p:cNvSpPr>
          <p:nvPr/>
        </p:nvSpPr>
        <p:spPr>
          <a:xfrm>
            <a:off x="4165342" y="4650295"/>
            <a:ext cx="3764383" cy="618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Problem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52A260-EF6B-A351-87D8-2B5F20308FEB}"/>
              </a:ext>
            </a:extLst>
          </p:cNvPr>
          <p:cNvGrpSpPr/>
          <p:nvPr/>
        </p:nvGrpSpPr>
        <p:grpSpPr>
          <a:xfrm>
            <a:off x="5388825" y="3016156"/>
            <a:ext cx="1317416" cy="1311921"/>
            <a:chOff x="5298818" y="2426233"/>
            <a:chExt cx="1317416" cy="131192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10E8975-1E63-0837-6295-C71368B0D79D}"/>
                </a:ext>
              </a:extLst>
            </p:cNvPr>
            <p:cNvSpPr/>
            <p:nvPr/>
          </p:nvSpPr>
          <p:spPr>
            <a:xfrm>
              <a:off x="5298818" y="3119846"/>
              <a:ext cx="618308" cy="6183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A76B4E-7283-57EC-641F-6CFDFEB57C59}"/>
                </a:ext>
              </a:extLst>
            </p:cNvPr>
            <p:cNvSpPr/>
            <p:nvPr/>
          </p:nvSpPr>
          <p:spPr>
            <a:xfrm>
              <a:off x="5997926" y="3119846"/>
              <a:ext cx="618308" cy="618308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1FD2DB-8DC7-FBE1-1CD5-D927BE809467}"/>
                </a:ext>
              </a:extLst>
            </p:cNvPr>
            <p:cNvSpPr/>
            <p:nvPr/>
          </p:nvSpPr>
          <p:spPr>
            <a:xfrm>
              <a:off x="5997926" y="2426233"/>
              <a:ext cx="618308" cy="618308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6029C51-1A6F-D8C4-C4EB-6818B8F6B7A6}"/>
                </a:ext>
              </a:extLst>
            </p:cNvPr>
            <p:cNvSpPr/>
            <p:nvPr/>
          </p:nvSpPr>
          <p:spPr>
            <a:xfrm>
              <a:off x="5298818" y="2426233"/>
              <a:ext cx="618308" cy="618308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7F589BA-6CD0-8166-DD72-1A1E84D75A8E}"/>
              </a:ext>
            </a:extLst>
          </p:cNvPr>
          <p:cNvGrpSpPr/>
          <p:nvPr/>
        </p:nvGrpSpPr>
        <p:grpSpPr>
          <a:xfrm>
            <a:off x="8525311" y="2963450"/>
            <a:ext cx="1462951" cy="1440828"/>
            <a:chOff x="8525311" y="2373527"/>
            <a:chExt cx="1462951" cy="144082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238526-3420-3DAE-EB37-DCD9244CE2D5}"/>
                </a:ext>
              </a:extLst>
            </p:cNvPr>
            <p:cNvSpPr/>
            <p:nvPr/>
          </p:nvSpPr>
          <p:spPr>
            <a:xfrm>
              <a:off x="8593891" y="2404678"/>
              <a:ext cx="1333476" cy="13334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4898E0B-0CEB-063D-2CED-524BDDA2DEB7}"/>
                </a:ext>
              </a:extLst>
            </p:cNvPr>
            <p:cNvSpPr/>
            <p:nvPr/>
          </p:nvSpPr>
          <p:spPr>
            <a:xfrm>
              <a:off x="8525311" y="3368041"/>
              <a:ext cx="446314" cy="446314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6E6716D-7694-170A-3DBF-716C7DBFD63D}"/>
                </a:ext>
              </a:extLst>
            </p:cNvPr>
            <p:cNvSpPr/>
            <p:nvPr/>
          </p:nvSpPr>
          <p:spPr>
            <a:xfrm>
              <a:off x="8793481" y="2662056"/>
              <a:ext cx="446314" cy="446314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C95191F-830E-CF33-ABF9-01D0FA39A4EC}"/>
                </a:ext>
              </a:extLst>
            </p:cNvPr>
            <p:cNvSpPr/>
            <p:nvPr/>
          </p:nvSpPr>
          <p:spPr>
            <a:xfrm>
              <a:off x="9437511" y="3068151"/>
              <a:ext cx="446314" cy="446314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B16A9CB-2220-8C20-1D31-162896FC3995}"/>
                </a:ext>
              </a:extLst>
            </p:cNvPr>
            <p:cNvSpPr/>
            <p:nvPr/>
          </p:nvSpPr>
          <p:spPr>
            <a:xfrm>
              <a:off x="9541948" y="2373527"/>
              <a:ext cx="446314" cy="446314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58F831E-29EC-8D21-9769-A0FFDAF920D7}"/>
              </a:ext>
            </a:extLst>
          </p:cNvPr>
          <p:cNvGrpSpPr/>
          <p:nvPr/>
        </p:nvGrpSpPr>
        <p:grpSpPr>
          <a:xfrm>
            <a:off x="2202879" y="2994601"/>
            <a:ext cx="1366876" cy="1395902"/>
            <a:chOff x="2116783" y="2602661"/>
            <a:chExt cx="1366876" cy="139590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A4E136A-20C1-1086-9843-751BC4755124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C36C8401-5146-4D55-3B5E-2633A4FE65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5" name="Subtitle 4">
            <a:extLst>
              <a:ext uri="{FF2B5EF4-FFF2-40B4-BE49-F238E27FC236}">
                <a16:creationId xmlns:a16="http://schemas.microsoft.com/office/drawing/2014/main" id="{06E431D7-FCFC-69A5-C151-43F0CC298C8F}"/>
              </a:ext>
            </a:extLst>
          </p:cNvPr>
          <p:cNvSpPr txBox="1">
            <a:spLocks/>
          </p:cNvSpPr>
          <p:nvPr/>
        </p:nvSpPr>
        <p:spPr>
          <a:xfrm>
            <a:off x="235783" y="4650295"/>
            <a:ext cx="3764383" cy="618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Simulation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4F5FFA13-920E-4203-4431-0DA2660A8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2</a:t>
            </a:fld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2FEED57-6524-4DEA-1698-686C5249781A}"/>
              </a:ext>
            </a:extLst>
          </p:cNvPr>
          <p:cNvSpPr/>
          <p:nvPr/>
        </p:nvSpPr>
        <p:spPr>
          <a:xfrm>
            <a:off x="0" y="1"/>
            <a:ext cx="3551497" cy="124547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C28D7CD-A1B6-7DA8-654C-03D3A49E0088}"/>
              </a:ext>
            </a:extLst>
          </p:cNvPr>
          <p:cNvSpPr/>
          <p:nvPr/>
        </p:nvSpPr>
        <p:spPr>
          <a:xfrm>
            <a:off x="7167534" y="0"/>
            <a:ext cx="5013960" cy="12454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E01B74-7B2E-8D94-0371-F83EC5029C36}"/>
              </a:ext>
            </a:extLst>
          </p:cNvPr>
          <p:cNvSpPr txBox="1"/>
          <p:nvPr/>
        </p:nvSpPr>
        <p:spPr>
          <a:xfrm>
            <a:off x="13007832" y="1801214"/>
            <a:ext cx="66770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Adapted from an existing project</a:t>
            </a:r>
          </a:p>
        </p:txBody>
      </p:sp>
    </p:spTree>
    <p:extLst>
      <p:ext uri="{BB962C8B-B14F-4D97-AF65-F5344CB8AC3E}">
        <p14:creationId xmlns:p14="http://schemas.microsoft.com/office/powerpoint/2010/main" val="2157552388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78453-327E-8213-DCB5-218AB5739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60FE71A-291F-370B-DBD2-B8F03AF53013}"/>
              </a:ext>
            </a:extLst>
          </p:cNvPr>
          <p:cNvSpPr/>
          <p:nvPr/>
        </p:nvSpPr>
        <p:spPr>
          <a:xfrm>
            <a:off x="-3312103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B4C6E966-0A27-76D6-0BF4-C8953FC15553}"/>
              </a:ext>
            </a:extLst>
          </p:cNvPr>
          <p:cNvSpPr txBox="1">
            <a:spLocks/>
          </p:cNvSpPr>
          <p:nvPr/>
        </p:nvSpPr>
        <p:spPr>
          <a:xfrm>
            <a:off x="3106093" y="2905318"/>
            <a:ext cx="5979814" cy="104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Questions?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BDD364B3-BBE5-33B0-6139-D281CDF39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20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9F36BFF-A708-B669-946A-12EC84AE4F57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D62ACB-F17D-DD3A-685E-9428995E04F1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6D6C7C-B9ED-1F50-F13E-16C0F44B7669}"/>
              </a:ext>
            </a:extLst>
          </p:cNvPr>
          <p:cNvSpPr/>
          <p:nvPr/>
        </p:nvSpPr>
        <p:spPr>
          <a:xfrm>
            <a:off x="8052618" y="0"/>
            <a:ext cx="4518394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5379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mth_89B634C6-1E51-4886-BEAA-B08B90AE2655.mp4">
            <a:hlinkClick r:id="" action="ppaction://media"/>
            <a:extLst>
              <a:ext uri="{FF2B5EF4-FFF2-40B4-BE49-F238E27FC236}">
                <a16:creationId xmlns:a16="http://schemas.microsoft.com/office/drawing/2014/main" id="{51B72AE3-6578-666F-572B-B8B5D84208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8487" t="12588" r="3669" b="9567"/>
          <a:stretch/>
        </p:blipFill>
        <p:spPr>
          <a:xfrm>
            <a:off x="4676727" y="2420625"/>
            <a:ext cx="6677069" cy="375585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69FD3084-3D12-8AAC-0DE0-AFC515049747}"/>
              </a:ext>
            </a:extLst>
          </p:cNvPr>
          <p:cNvSpPr/>
          <p:nvPr/>
        </p:nvSpPr>
        <p:spPr>
          <a:xfrm>
            <a:off x="-2863179" y="578386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EF3E78E9-D98A-F572-0E66-2620826C2C56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Simulation</a:t>
            </a:r>
            <a:endParaRPr lang="en-US" sz="4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DBA301-EF96-AD00-6384-BFECFB0BC4DB}"/>
              </a:ext>
            </a:extLst>
          </p:cNvPr>
          <p:cNvSpPr/>
          <p:nvPr/>
        </p:nvSpPr>
        <p:spPr>
          <a:xfrm>
            <a:off x="0" y="0"/>
            <a:ext cx="3886200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BEC6F4-3F4D-2083-1A42-1294D49555A3}"/>
              </a:ext>
            </a:extLst>
          </p:cNvPr>
          <p:cNvSpPr/>
          <p:nvPr/>
        </p:nvSpPr>
        <p:spPr>
          <a:xfrm>
            <a:off x="7167534" y="0"/>
            <a:ext cx="5013960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C288480-B5DF-A85A-4FA9-D6E32FA51498}"/>
              </a:ext>
            </a:extLst>
          </p:cNvPr>
          <p:cNvGrpSpPr/>
          <p:nvPr/>
        </p:nvGrpSpPr>
        <p:grpSpPr>
          <a:xfrm>
            <a:off x="1140104" y="3060289"/>
            <a:ext cx="1366876" cy="1395902"/>
            <a:chOff x="2116783" y="2602661"/>
            <a:chExt cx="1366876" cy="139590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E0A0367-BE22-3524-2EA6-B6B63FE5F3E5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D92E3678-9980-2C9E-5ED9-3732E23D51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C56F7451-FFF3-9662-7E7C-E6428C3D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712B41-37B4-1765-E1EB-6470063B5822}"/>
              </a:ext>
            </a:extLst>
          </p:cNvPr>
          <p:cNvSpPr txBox="1"/>
          <p:nvPr/>
        </p:nvSpPr>
        <p:spPr>
          <a:xfrm>
            <a:off x="4676727" y="1801214"/>
            <a:ext cx="66770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Adapted from an existing project</a:t>
            </a:r>
          </a:p>
        </p:txBody>
      </p:sp>
    </p:spTree>
    <p:extLst>
      <p:ext uri="{BB962C8B-B14F-4D97-AF65-F5344CB8AC3E}">
        <p14:creationId xmlns:p14="http://schemas.microsoft.com/office/powerpoint/2010/main" val="3777162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55625-396F-3AE1-010E-FDC366C0F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A1CC6A3C-B408-556D-4257-C9A7ED514EA3}"/>
              </a:ext>
            </a:extLst>
          </p:cNvPr>
          <p:cNvSpPr/>
          <p:nvPr/>
        </p:nvSpPr>
        <p:spPr>
          <a:xfrm>
            <a:off x="9699644" y="578386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348AA8D9-B4B4-2591-3288-58485BFC09B6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Reduction</a:t>
            </a:r>
            <a:endParaRPr lang="en-US" sz="4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848C1E-A758-F5DD-6503-DBD2007EA1FB}"/>
              </a:ext>
            </a:extLst>
          </p:cNvPr>
          <p:cNvSpPr/>
          <p:nvPr/>
        </p:nvSpPr>
        <p:spPr>
          <a:xfrm>
            <a:off x="0" y="0"/>
            <a:ext cx="5013960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8F47E-CCE8-3CC2-D9D0-6BEC63CE0DA3}"/>
              </a:ext>
            </a:extLst>
          </p:cNvPr>
          <p:cNvSpPr txBox="1"/>
          <p:nvPr/>
        </p:nvSpPr>
        <p:spPr>
          <a:xfrm>
            <a:off x="2562560" y="4716559"/>
            <a:ext cx="72072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Reduce the complex simulation to </a:t>
            </a:r>
          </a:p>
          <a:p>
            <a:pPr algn="ctr"/>
            <a:r>
              <a:rPr lang="en-US" sz="2800" dirty="0"/>
              <a:t>a robot reaching a point in a straight line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C05550-41A8-1E1C-824C-D5029A40010F}"/>
              </a:ext>
            </a:extLst>
          </p:cNvPr>
          <p:cNvGrpSpPr/>
          <p:nvPr/>
        </p:nvGrpSpPr>
        <p:grpSpPr>
          <a:xfrm>
            <a:off x="5412562" y="2731048"/>
            <a:ext cx="1366876" cy="1395902"/>
            <a:chOff x="2116783" y="2602661"/>
            <a:chExt cx="1366876" cy="139590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D40905-15B2-5DF3-9401-9AECD9DB6E59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45B578C1-EE73-9EAE-5367-239E19DEB5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B259B07-09A9-BC40-D780-B14DDFFE1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4</a:t>
            </a:fld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A298DA-BF58-7E41-D04A-706569EE59A7}"/>
              </a:ext>
            </a:extLst>
          </p:cNvPr>
          <p:cNvSpPr txBox="1"/>
          <p:nvPr/>
        </p:nvSpPr>
        <p:spPr>
          <a:xfrm>
            <a:off x="12858458" y="5019488"/>
            <a:ext cx="72072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The Original Project have Trig functions -&gt; EKF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12B003D-F0AA-C9C6-409A-D15C40AFE3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3603" y="2436245"/>
            <a:ext cx="2877003" cy="198550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504E5262-E76A-E1D7-74A0-9825EC3AADE3}"/>
              </a:ext>
            </a:extLst>
          </p:cNvPr>
          <p:cNvSpPr/>
          <p:nvPr/>
        </p:nvSpPr>
        <p:spPr>
          <a:xfrm>
            <a:off x="8052618" y="0"/>
            <a:ext cx="4329257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4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9C6A3-4DF4-9F0F-D9C1-7B75F026E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1D1D028-AEC3-0C4E-91A7-FFA8C80A6108}"/>
              </a:ext>
            </a:extLst>
          </p:cNvPr>
          <p:cNvSpPr/>
          <p:nvPr/>
        </p:nvSpPr>
        <p:spPr>
          <a:xfrm>
            <a:off x="9699644" y="578386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A7188EFB-8EED-D556-30AC-F670FF09B4F3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Reduction</a:t>
            </a:r>
            <a:endParaRPr lang="en-US" sz="4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1DC466-FF54-0088-6D8B-832E5B3DED62}"/>
              </a:ext>
            </a:extLst>
          </p:cNvPr>
          <p:cNvSpPr/>
          <p:nvPr/>
        </p:nvSpPr>
        <p:spPr>
          <a:xfrm>
            <a:off x="0" y="0"/>
            <a:ext cx="5013960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80CEA-1025-3559-BC81-B8D33D2E2AD6}"/>
              </a:ext>
            </a:extLst>
          </p:cNvPr>
          <p:cNvSpPr txBox="1"/>
          <p:nvPr/>
        </p:nvSpPr>
        <p:spPr>
          <a:xfrm>
            <a:off x="2492353" y="4932002"/>
            <a:ext cx="72072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The Original Project have Trig functions -&gt; EKF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8C2D07-F5CD-C2FD-258C-4A3A69676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496" y="2436244"/>
            <a:ext cx="2877003" cy="198550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B85C5C7-9C69-749B-6618-9F01A51FE33C}"/>
              </a:ext>
            </a:extLst>
          </p:cNvPr>
          <p:cNvGrpSpPr/>
          <p:nvPr/>
        </p:nvGrpSpPr>
        <p:grpSpPr>
          <a:xfrm>
            <a:off x="0" y="5462098"/>
            <a:ext cx="1366876" cy="1395902"/>
            <a:chOff x="2116783" y="2602661"/>
            <a:chExt cx="1366876" cy="139590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714FD56-1E81-89B4-7B44-792A7839A0D0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C66696A2-579D-4B13-8FAF-044CE4BE4C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C1B6FBF6-B560-B1FD-2BC3-0A3AE5AF7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5</a:t>
            </a:fld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235C766-D87D-E6F6-8D37-C87E16AC008A}"/>
              </a:ext>
            </a:extLst>
          </p:cNvPr>
          <p:cNvSpPr/>
          <p:nvPr/>
        </p:nvSpPr>
        <p:spPr>
          <a:xfrm>
            <a:off x="8052618" y="0"/>
            <a:ext cx="4329257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40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CDA2F-C610-BF50-828E-A15748339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993574A-1F9B-756A-6F51-CB93B8785BA9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26505D53-6D15-4EB0-6EDC-9FD63E00DFB8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Base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5CA42F-875D-5FAC-61FE-BA8EA883DCD6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34CEC7-BDD8-D5B5-C089-1BC7F90EFD30}"/>
              </a:ext>
            </a:extLst>
          </p:cNvPr>
          <p:cNvSpPr txBox="1"/>
          <p:nvPr/>
        </p:nvSpPr>
        <p:spPr>
          <a:xfrm>
            <a:off x="12094936" y="4713506"/>
            <a:ext cx="72072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Reduce the complex simulation to </a:t>
            </a:r>
          </a:p>
          <a:p>
            <a:pPr algn="ctr"/>
            <a:r>
              <a:rPr lang="en-US" sz="2800" dirty="0"/>
              <a:t>a robot reaching a point in a straight line. </a:t>
            </a:r>
          </a:p>
        </p:txBody>
      </p:sp>
      <p:pic>
        <p:nvPicPr>
          <p:cNvPr id="12" name="clean+disurbvelocity">
            <a:hlinkClick r:id="" action="ppaction://media"/>
            <a:extLst>
              <a:ext uri="{FF2B5EF4-FFF2-40B4-BE49-F238E27FC236}">
                <a16:creationId xmlns:a16="http://schemas.microsoft.com/office/drawing/2014/main" id="{B8F99B47-2345-A87A-191C-5592AEFD9D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b="28704"/>
          <a:stretch/>
        </p:blipFill>
        <p:spPr>
          <a:xfrm>
            <a:off x="12740685" y="2383775"/>
            <a:ext cx="4580560" cy="2099411"/>
          </a:xfrm>
          <a:prstGeom prst="rect">
            <a:avLst/>
          </a:prstGeom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BA49D1E7-7CFA-5243-4DB0-941E82AEC26F}"/>
              </a:ext>
            </a:extLst>
          </p:cNvPr>
          <p:cNvSpPr txBox="1">
            <a:spLocks/>
          </p:cNvSpPr>
          <p:nvPr/>
        </p:nvSpPr>
        <p:spPr>
          <a:xfrm>
            <a:off x="13350965" y="2003711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Noise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262F198F-825E-DD20-7526-2648E73EA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6</a:t>
            </a:fld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37E75D-B43E-2DF8-26F0-6497ECFD0BAE}"/>
              </a:ext>
            </a:extLst>
          </p:cNvPr>
          <p:cNvSpPr/>
          <p:nvPr/>
        </p:nvSpPr>
        <p:spPr>
          <a:xfrm>
            <a:off x="8052618" y="0"/>
            <a:ext cx="4329257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FD75BC-DAB6-2C21-6EA9-868BBE991970}"/>
              </a:ext>
            </a:extLst>
          </p:cNvPr>
          <p:cNvSpPr txBox="1"/>
          <p:nvPr/>
        </p:nvSpPr>
        <p:spPr>
          <a:xfrm>
            <a:off x="8490991" y="1572677"/>
            <a:ext cx="24738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a robot reaching a point in a straight line </a:t>
            </a:r>
          </a:p>
          <a:p>
            <a:endParaRPr lang="en-US" dirty="0"/>
          </a:p>
          <a:p>
            <a:r>
              <a:rPr lang="en-TH" dirty="0"/>
              <a:t>- Fast rise-time</a:t>
            </a:r>
          </a:p>
          <a:p>
            <a:r>
              <a:rPr lang="en-TH" dirty="0"/>
              <a:t>– Perfect Steady State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F746811-AC11-0BA7-9E20-BBE4DCD614FF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41B6E09-C7D7-B782-8553-74D728722B50}"/>
              </a:ext>
            </a:extLst>
          </p:cNvPr>
          <p:cNvGrpSpPr/>
          <p:nvPr/>
        </p:nvGrpSpPr>
        <p:grpSpPr>
          <a:xfrm>
            <a:off x="-1780359" y="5462098"/>
            <a:ext cx="1366876" cy="1395902"/>
            <a:chOff x="2116783" y="2602661"/>
            <a:chExt cx="1366876" cy="139590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6DDF15F-0A8F-048F-8A75-8190D7930BAF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CDDACFD3-961F-BAFC-E037-9A70E716F1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12EF9F6A-B61D-1ED8-5CCD-6A58445239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13" y="1389161"/>
            <a:ext cx="7772400" cy="496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508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5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D746E-7C0A-C447-2052-140E5A217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A5A3F41-D43A-A166-F289-FF2889754979}"/>
              </a:ext>
            </a:extLst>
          </p:cNvPr>
          <p:cNvSpPr/>
          <p:nvPr/>
        </p:nvSpPr>
        <p:spPr>
          <a:xfrm>
            <a:off x="8858884" y="552125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52BE7E60-7E83-95AA-DCF9-97F3E5A7A1AC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Control Logic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387421-1C44-E5C0-2CD3-A08B25503C23}"/>
              </a:ext>
            </a:extLst>
          </p:cNvPr>
          <p:cNvSpPr/>
          <p:nvPr/>
        </p:nvSpPr>
        <p:spPr>
          <a:xfrm>
            <a:off x="0" y="0"/>
            <a:ext cx="44540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C8FEAA-8909-5C19-47B2-0350C7E9760B}"/>
              </a:ext>
            </a:extLst>
          </p:cNvPr>
          <p:cNvSpPr/>
          <p:nvPr/>
        </p:nvSpPr>
        <p:spPr>
          <a:xfrm>
            <a:off x="8052618" y="0"/>
            <a:ext cx="4329257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5FD046F6-BD66-6198-76F9-792CA2B1687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223" y="2095017"/>
            <a:ext cx="8637204" cy="3131691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B5D0E0D-CBF2-88C1-59E6-956C10762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7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C71328F-3A5E-811D-C522-AA1F1BCF5BEE}"/>
              </a:ext>
            </a:extLst>
          </p:cNvPr>
          <p:cNvGrpSpPr/>
          <p:nvPr/>
        </p:nvGrpSpPr>
        <p:grpSpPr>
          <a:xfrm>
            <a:off x="-1693888" y="5462098"/>
            <a:ext cx="1366876" cy="1395902"/>
            <a:chOff x="2116783" y="2602661"/>
            <a:chExt cx="1366876" cy="139590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7A77A5E-4C42-55AC-7306-D1179C4C0690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5B49C5FE-F995-91E0-9D39-0D54343B61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80328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CF574B-57B8-3725-B628-2EA7CCA5E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4AEFE6C2-6DFD-BFE1-B761-89B038291F2A}"/>
              </a:ext>
            </a:extLst>
          </p:cNvPr>
          <p:cNvSpPr txBox="1">
            <a:spLocks/>
          </p:cNvSpPr>
          <p:nvPr/>
        </p:nvSpPr>
        <p:spPr>
          <a:xfrm>
            <a:off x="3396000" y="578386"/>
            <a:ext cx="5400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Control Logic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2AE99D-301D-CB06-1F43-E4E55D1F8F85}"/>
              </a:ext>
            </a:extLst>
          </p:cNvPr>
          <p:cNvSpPr/>
          <p:nvPr/>
        </p:nvSpPr>
        <p:spPr>
          <a:xfrm>
            <a:off x="-2612193" y="638777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542902-AD83-ED1B-8442-B5B289824EE3}"/>
              </a:ext>
            </a:extLst>
          </p:cNvPr>
          <p:cNvSpPr/>
          <p:nvPr/>
        </p:nvSpPr>
        <p:spPr>
          <a:xfrm>
            <a:off x="-254833" y="98047"/>
            <a:ext cx="47415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B6B53F-7704-CB9B-1EFC-133258D1819E}"/>
              </a:ext>
            </a:extLst>
          </p:cNvPr>
          <p:cNvSpPr/>
          <p:nvPr/>
        </p:nvSpPr>
        <p:spPr>
          <a:xfrm>
            <a:off x="8052618" y="0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7B4DD23-9389-3733-3CAE-C8D9747F2F7B}"/>
              </a:ext>
            </a:extLst>
          </p:cNvPr>
          <p:cNvGrpSpPr/>
          <p:nvPr/>
        </p:nvGrpSpPr>
        <p:grpSpPr>
          <a:xfrm>
            <a:off x="-2212713" y="2731049"/>
            <a:ext cx="1366876" cy="1395902"/>
            <a:chOff x="2116783" y="2602661"/>
            <a:chExt cx="1366876" cy="139590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7018C42-EA74-7443-BEB9-EB7641D50BAD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067D6C0D-D69F-5F40-D9B4-C84E5F4BF0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26197EB-08E0-312C-0086-4556C9C1842C}"/>
              </a:ext>
            </a:extLst>
          </p:cNvPr>
          <p:cNvGrpSpPr/>
          <p:nvPr/>
        </p:nvGrpSpPr>
        <p:grpSpPr>
          <a:xfrm>
            <a:off x="1177581" y="1313403"/>
            <a:ext cx="9836838" cy="5039363"/>
            <a:chOff x="1177581" y="1313403"/>
            <a:chExt cx="9836838" cy="503936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423450C-385F-6788-3A55-85A954BA7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7581" y="1313403"/>
              <a:ext cx="9836838" cy="5039363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2F72B33-1FDF-78A8-94F8-290C950963E9}"/>
                </a:ext>
              </a:extLst>
            </p:cNvPr>
            <p:cNvSpPr/>
            <p:nvPr/>
          </p:nvSpPr>
          <p:spPr>
            <a:xfrm>
              <a:off x="7239040" y="1623974"/>
              <a:ext cx="1897645" cy="41627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40E8265-7940-FDD8-11F5-75AABF71BEDC}"/>
                </a:ext>
              </a:extLst>
            </p:cNvPr>
            <p:cNvSpPr/>
            <p:nvPr/>
          </p:nvSpPr>
          <p:spPr>
            <a:xfrm>
              <a:off x="8796000" y="5269905"/>
              <a:ext cx="2008550" cy="41627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387A4DA-F195-43CF-EB29-FCD38D5FA0AF}"/>
                    </a:ext>
                  </a:extLst>
                </p:cNvPr>
                <p:cNvSpPr txBox="1"/>
                <p:nvPr/>
              </p:nvSpPr>
              <p:spPr>
                <a:xfrm>
                  <a:off x="7319269" y="1647443"/>
                  <a:ext cx="146669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TH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TH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(0,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FE61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solidFill>
                            <a:srgbClr val="FE61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TH" dirty="0">
                      <a:solidFill>
                        <a:srgbClr val="FE6100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387A4DA-F195-43CF-EB29-FCD38D5FA0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19269" y="1647443"/>
                  <a:ext cx="1466698" cy="369332"/>
                </a:xfrm>
                <a:prstGeom prst="rect">
                  <a:avLst/>
                </a:prstGeom>
                <a:blipFill>
                  <a:blip r:embed="rId5"/>
                  <a:stretch>
                    <a:fillRect r="-6034" b="-20000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73E2B3D-B643-98A2-7CAF-B68922048FA2}"/>
                    </a:ext>
                  </a:extLst>
                </p:cNvPr>
                <p:cNvSpPr txBox="1"/>
                <p:nvPr/>
              </p:nvSpPr>
              <p:spPr>
                <a:xfrm>
                  <a:off x="8862756" y="5293374"/>
                  <a:ext cx="149629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TH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rgbClr val="FE61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rgbClr val="FE61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 </m:t>
                        </m:r>
                        <m:r>
                          <a:rPr lang="en-US" b="0" i="1" smtClean="0">
                            <a:solidFill>
                              <a:srgbClr val="FE61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ctrlPr>
                              <a:rPr lang="en-US" b="0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FE61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rgbClr val="FE61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rgbClr val="FE61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rgbClr val="FE61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en-TH" dirty="0">
                    <a:solidFill>
                      <a:srgbClr val="FE6100"/>
                    </a:solidFill>
                  </a:endParaRPr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73E2B3D-B643-98A2-7CAF-B68922048F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62756" y="5293374"/>
                  <a:ext cx="1496292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20000"/>
                  </a:stretch>
                </a:blipFill>
              </p:spPr>
              <p:txBody>
                <a:bodyPr/>
                <a:lstStyle/>
                <a:p>
                  <a:r>
                    <a:rPr lang="en-TH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96E0B43A-5332-45BE-74CA-FF2270EAB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26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84138-8594-8789-877C-089F67F6A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CF7D7411-6549-AF6F-5298-C2390717E8A6}"/>
              </a:ext>
            </a:extLst>
          </p:cNvPr>
          <p:cNvSpPr txBox="1">
            <a:spLocks/>
          </p:cNvSpPr>
          <p:nvPr/>
        </p:nvSpPr>
        <p:spPr>
          <a:xfrm>
            <a:off x="1795143" y="199922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A0CFB1E-36D7-4621-1656-024E4D599041}"/>
              </a:ext>
            </a:extLst>
          </p:cNvPr>
          <p:cNvGrpSpPr/>
          <p:nvPr/>
        </p:nvGrpSpPr>
        <p:grpSpPr>
          <a:xfrm>
            <a:off x="-2212713" y="2731049"/>
            <a:ext cx="1366876" cy="1395902"/>
            <a:chOff x="2116783" y="2602661"/>
            <a:chExt cx="1366876" cy="139590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D18F803-F74C-94FB-E50A-53127C90BD3C}"/>
                </a:ext>
              </a:extLst>
            </p:cNvPr>
            <p:cNvSpPr/>
            <p:nvPr/>
          </p:nvSpPr>
          <p:spPr>
            <a:xfrm>
              <a:off x="2116783" y="2602661"/>
              <a:ext cx="1366876" cy="139590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GitHub - farishta4898/Virtual-Object-Recognition-Robot-using-Webots ...">
              <a:extLst>
                <a:ext uri="{FF2B5EF4-FFF2-40B4-BE49-F238E27FC236}">
                  <a16:creationId xmlns:a16="http://schemas.microsoft.com/office/drawing/2014/main" id="{499E1C86-CD4B-AC15-28AE-A0F25C9A84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041" y="2665286"/>
              <a:ext cx="1330360" cy="1270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0D89139-3CF3-0A47-AAFC-8274D97C202F}"/>
              </a:ext>
            </a:extLst>
          </p:cNvPr>
          <p:cNvSpPr txBox="1"/>
          <p:nvPr/>
        </p:nvSpPr>
        <p:spPr>
          <a:xfrm>
            <a:off x="12094936" y="4713506"/>
            <a:ext cx="72072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Reduce the complex simulation to </a:t>
            </a:r>
          </a:p>
          <a:p>
            <a:pPr algn="ctr"/>
            <a:r>
              <a:rPr lang="en-US" sz="2800" dirty="0"/>
              <a:t>a robot reaching a point in a straight line. </a:t>
            </a:r>
          </a:p>
        </p:txBody>
      </p:sp>
      <p:sp>
        <p:nvSpPr>
          <p:cNvPr id="10" name="Subtitle 4">
            <a:extLst>
              <a:ext uri="{FF2B5EF4-FFF2-40B4-BE49-F238E27FC236}">
                <a16:creationId xmlns:a16="http://schemas.microsoft.com/office/drawing/2014/main" id="{6B62C8C5-8AAE-C112-89FA-C467CF743A53}"/>
              </a:ext>
            </a:extLst>
          </p:cNvPr>
          <p:cNvSpPr txBox="1">
            <a:spLocks/>
          </p:cNvSpPr>
          <p:nvPr/>
        </p:nvSpPr>
        <p:spPr>
          <a:xfrm>
            <a:off x="7036859" y="1999229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Noise (Q)</a:t>
            </a:r>
          </a:p>
        </p:txBody>
      </p:sp>
      <p:sp>
        <p:nvSpPr>
          <p:cNvPr id="21" name="Subtitle 4">
            <a:extLst>
              <a:ext uri="{FF2B5EF4-FFF2-40B4-BE49-F238E27FC236}">
                <a16:creationId xmlns:a16="http://schemas.microsoft.com/office/drawing/2014/main" id="{48F9C734-D932-AC34-3E6A-CE4D27F5B7FF}"/>
              </a:ext>
            </a:extLst>
          </p:cNvPr>
          <p:cNvSpPr txBox="1">
            <a:spLocks/>
          </p:cNvSpPr>
          <p:nvPr/>
        </p:nvSpPr>
        <p:spPr>
          <a:xfrm>
            <a:off x="7013680" y="7061848"/>
            <a:ext cx="336000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Kalman Filter </a:t>
            </a:r>
          </a:p>
        </p:txBody>
      </p:sp>
      <p:sp>
        <p:nvSpPr>
          <p:cNvPr id="24" name="Subtitle 4">
            <a:extLst>
              <a:ext uri="{FF2B5EF4-FFF2-40B4-BE49-F238E27FC236}">
                <a16:creationId xmlns:a16="http://schemas.microsoft.com/office/drawing/2014/main" id="{C6925B0E-F91F-3460-38DC-8C9DC5024F69}"/>
              </a:ext>
            </a:extLst>
          </p:cNvPr>
          <p:cNvSpPr txBox="1">
            <a:spLocks/>
          </p:cNvSpPr>
          <p:nvPr/>
        </p:nvSpPr>
        <p:spPr>
          <a:xfrm>
            <a:off x="1184863" y="7036325"/>
            <a:ext cx="4580560" cy="357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Base + Motor Drive &amp; Sensor Noise (Q,R)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3DF765F2-2EE5-CD90-2BAC-E86A03D8A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60D-DB08-4080-88BC-9F5B0BD2D659}" type="slidenum">
              <a:rPr lang="en-US" smtClean="0"/>
              <a:t>9</a:t>
            </a:fld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85B6DCD-AE5E-DA67-494C-869BFE9824D1}"/>
              </a:ext>
            </a:extLst>
          </p:cNvPr>
          <p:cNvSpPr/>
          <p:nvPr/>
        </p:nvSpPr>
        <p:spPr>
          <a:xfrm>
            <a:off x="8063125" y="-1572677"/>
            <a:ext cx="4128875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18C258F-EB68-1629-B8CE-4D340406C3AF}"/>
              </a:ext>
            </a:extLst>
          </p:cNvPr>
          <p:cNvSpPr txBox="1"/>
          <p:nvPr/>
        </p:nvSpPr>
        <p:spPr>
          <a:xfrm>
            <a:off x="6426579" y="4544228"/>
            <a:ext cx="4649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TH" dirty="0"/>
              <a:t>Adding a bit of noise, motor driver output to motors</a:t>
            </a:r>
          </a:p>
          <a:p>
            <a:pPr marL="285750" indent="-285750">
              <a:buFontTx/>
              <a:buChar char="-"/>
            </a:pPr>
            <a:r>
              <a:rPr lang="en-US" dirty="0"/>
              <a:t>Meters per Second</a:t>
            </a:r>
            <a:endParaRPr lang="en-TH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90694DC-3ACF-E007-4780-1C7EAA46CFC6}"/>
              </a:ext>
            </a:extLst>
          </p:cNvPr>
          <p:cNvSpPr/>
          <p:nvPr/>
        </p:nvSpPr>
        <p:spPr>
          <a:xfrm>
            <a:off x="-7526099" y="540730"/>
            <a:ext cx="6645219" cy="61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29D2EFA-795B-91BF-6D08-3115774CCDF6}"/>
              </a:ext>
            </a:extLst>
          </p:cNvPr>
          <p:cNvSpPr/>
          <p:nvPr/>
        </p:nvSpPr>
        <p:spPr>
          <a:xfrm>
            <a:off x="-5168739" y="0"/>
            <a:ext cx="4741513" cy="15726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8E2237-20DF-6CA9-32AB-D9ECE94D2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610" y="2356989"/>
            <a:ext cx="4583209" cy="20445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19730D-104B-108F-BBAE-7455E2D0C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3853" y="2355517"/>
            <a:ext cx="4535040" cy="204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9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B2884"/>
      </a:accent1>
      <a:accent2>
        <a:srgbClr val="00AEC5"/>
      </a:accent2>
      <a:accent3>
        <a:srgbClr val="FBAE17"/>
      </a:accent3>
      <a:accent4>
        <a:srgbClr val="DD24AA"/>
      </a:accent4>
      <a:accent5>
        <a:srgbClr val="1BBF69"/>
      </a:accent5>
      <a:accent6>
        <a:srgbClr val="EC8A08"/>
      </a:accent6>
      <a:hlink>
        <a:srgbClr val="FBAE17"/>
      </a:hlink>
      <a:folHlink>
        <a:srgbClr val="9949DB"/>
      </a:folHlink>
    </a:clrScheme>
    <a:fontScheme name="Theme 1">
      <a:majorFont>
        <a:latin typeface="Dosis ExtraBold"/>
        <a:ea typeface=""/>
        <a:cs typeface="Sukhumvit Set"/>
      </a:majorFont>
      <a:minorFont>
        <a:latin typeface="Dosis Medium"/>
        <a:ea typeface=""/>
        <a:cs typeface="Sukhumvit Se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3842c24-89f4-4b2e-90b5-93d0f825645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3178FB8FBC0944B8323AA1BCD72E87" ma:contentTypeVersion="12" ma:contentTypeDescription="Create a new document." ma:contentTypeScope="" ma:versionID="e089b3ebc65c3363c70e1c405e66ef5f">
  <xsd:schema xmlns:xsd="http://www.w3.org/2001/XMLSchema" xmlns:xs="http://www.w3.org/2001/XMLSchema" xmlns:p="http://schemas.microsoft.com/office/2006/metadata/properties" xmlns:ns3="69f9e753-3145-4b44-8536-ced619d506a4" xmlns:ns4="83842c24-89f4-4b2e-90b5-93d0f8256457" targetNamespace="http://schemas.microsoft.com/office/2006/metadata/properties" ma:root="true" ma:fieldsID="73f3f4ab0ef218a3a5b406268f4a6b9d" ns3:_="" ns4:_="">
    <xsd:import namespace="69f9e753-3145-4b44-8536-ced619d506a4"/>
    <xsd:import namespace="83842c24-89f4-4b2e-90b5-93d0f825645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f9e753-3145-4b44-8536-ced619d506a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42c24-89f4-4b2e-90b5-93d0f82564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07D9DB-5F0D-4B3D-A9C8-0993E86235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8F66E72-F74B-4692-B00B-529F77F382B8}">
  <ds:schemaRefs>
    <ds:schemaRef ds:uri="83842c24-89f4-4b2e-90b5-93d0f8256457"/>
    <ds:schemaRef ds:uri="http://schemas.microsoft.com/office/infopath/2007/PartnerControls"/>
    <ds:schemaRef ds:uri="http://purl.org/dc/dcmitype/"/>
    <ds:schemaRef ds:uri="http://purl.org/dc/elements/1.1/"/>
    <ds:schemaRef ds:uri="69f9e753-3145-4b44-8536-ced619d506a4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461A50D-4AE9-49B4-A4A9-AC54A66DBC23}">
  <ds:schemaRefs>
    <ds:schemaRef ds:uri="69f9e753-3145-4b44-8536-ced619d506a4"/>
    <ds:schemaRef ds:uri="83842c24-89f4-4b2e-90b5-93d0f825645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4260</TotalTime>
  <Words>1068</Words>
  <Application>Microsoft Macintosh PowerPoint</Application>
  <PresentationFormat>Widescreen</PresentationFormat>
  <Paragraphs>241</Paragraphs>
  <Slides>20</Slides>
  <Notes>20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.SF NS</vt:lpstr>
      <vt:lpstr>Arial</vt:lpstr>
      <vt:lpstr>Calibri</vt:lpstr>
      <vt:lpstr>Cambria Math</vt:lpstr>
      <vt:lpstr>Dosis ExtraBold</vt:lpstr>
      <vt:lpstr>Dosis Medium</vt:lpstr>
      <vt:lpstr>Dosis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Sukkasem Thanarungrak</dc:creator>
  <cp:lastModifiedBy>Tinapat Limsila</cp:lastModifiedBy>
  <cp:revision>27</cp:revision>
  <dcterms:created xsi:type="dcterms:W3CDTF">2023-10-15T03:40:41Z</dcterms:created>
  <dcterms:modified xsi:type="dcterms:W3CDTF">2024-11-18T12:16:41Z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0x010100EC3178FB8FBC0944B8323AA1BCD72E87</vt:lpwstr>
  </property>
</Properties>
</file>